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3">
  <p:sldMasterIdLst>
    <p:sldMasterId id="2147483648" r:id="rId1"/>
  </p:sldMasterIdLst>
  <p:sldIdLst>
    <p:sldId id="256" r:id="rId2"/>
    <p:sldId id="267" r:id="rId3"/>
    <p:sldId id="398" r:id="rId4"/>
    <p:sldId id="257" r:id="rId5"/>
    <p:sldId id="397" r:id="rId6"/>
    <p:sldId id="399" r:id="rId7"/>
    <p:sldId id="400" r:id="rId8"/>
    <p:sldId id="401" r:id="rId9"/>
    <p:sldId id="258" r:id="rId10"/>
    <p:sldId id="259" r:id="rId11"/>
    <p:sldId id="268" r:id="rId12"/>
    <p:sldId id="260" r:id="rId13"/>
    <p:sldId id="261" r:id="rId14"/>
    <p:sldId id="262" r:id="rId15"/>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3/12/2026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32237-6501-4857-91FC-C42221D0471C}"/>
              </a:ext>
            </a:extLst>
          </p:cNvPr>
          <p:cNvSpPr>
            <a:spLocks noGrp="1"/>
          </p:cNvSpPr>
          <p:nvPr>
            <p:ph type="ctrTitle"/>
          </p:nvPr>
        </p:nvSpPr>
        <p:spPr>
          <a:xfrm>
            <a:off x="1057013" y="159391"/>
            <a:ext cx="11051097" cy="2262781"/>
          </a:xfrm>
        </p:spPr>
        <p:txBody>
          <a:bodyPr>
            <a:noAutofit/>
          </a:bodyPr>
          <a:lstStyle/>
          <a:p>
            <a:pPr algn="ctr"/>
            <a:r>
              <a:rPr lang="en-US" sz="3800" b="1" dirty="0">
                <a:solidFill>
                  <a:schemeClr val="tx1"/>
                </a:solidFill>
                <a:latin typeface="Calibri Light" panose="020F0302020204030204" pitchFamily="34" charset="0"/>
                <a:cs typeface="Calibri Light" panose="020F0302020204030204" pitchFamily="34" charset="0"/>
              </a:rPr>
              <a:t>2026-2029 </a:t>
            </a:r>
            <a:br>
              <a:rPr lang="en-US" sz="3800" b="1" dirty="0">
                <a:solidFill>
                  <a:schemeClr val="tx1"/>
                </a:solidFill>
                <a:latin typeface="Calibri Light" panose="020F0302020204030204" pitchFamily="34" charset="0"/>
                <a:cs typeface="Calibri Light" panose="020F0302020204030204" pitchFamily="34" charset="0"/>
              </a:rPr>
            </a:br>
            <a:r>
              <a:rPr lang="en-US" sz="3800" b="1" dirty="0">
                <a:solidFill>
                  <a:schemeClr val="tx1"/>
                </a:solidFill>
                <a:latin typeface="Calibri Light" panose="020F0302020204030204" pitchFamily="34" charset="0"/>
                <a:cs typeface="Calibri Light" panose="020F0302020204030204" pitchFamily="34" charset="0"/>
              </a:rPr>
              <a:t>Agreement between Nevada Gold Mines LLC.</a:t>
            </a:r>
            <a:br>
              <a:rPr lang="en-US" sz="3800" b="1" dirty="0">
                <a:solidFill>
                  <a:schemeClr val="tx1"/>
                </a:solidFill>
                <a:latin typeface="Calibri Light" panose="020F0302020204030204" pitchFamily="34" charset="0"/>
                <a:cs typeface="Calibri Light" panose="020F0302020204030204" pitchFamily="34" charset="0"/>
              </a:rPr>
            </a:br>
            <a:r>
              <a:rPr lang="en-US" sz="3800" b="1" dirty="0">
                <a:solidFill>
                  <a:schemeClr val="tx1"/>
                </a:solidFill>
                <a:latin typeface="Calibri Light" panose="020F0302020204030204" pitchFamily="34" charset="0"/>
                <a:cs typeface="Calibri Light" panose="020F0302020204030204" pitchFamily="34" charset="0"/>
              </a:rPr>
              <a:t> and</a:t>
            </a:r>
            <a:br>
              <a:rPr lang="en-US" sz="3800" b="1" dirty="0">
                <a:solidFill>
                  <a:schemeClr val="tx1"/>
                </a:solidFill>
                <a:latin typeface="Calibri Light" panose="020F0302020204030204" pitchFamily="34" charset="0"/>
                <a:cs typeface="Calibri Light" panose="020F0302020204030204" pitchFamily="34" charset="0"/>
              </a:rPr>
            </a:br>
            <a:r>
              <a:rPr lang="en-US" sz="3800" b="1" dirty="0">
                <a:solidFill>
                  <a:schemeClr val="tx1"/>
                </a:solidFill>
                <a:latin typeface="Calibri Light" panose="020F0302020204030204" pitchFamily="34" charset="0"/>
                <a:cs typeface="Calibri Light" panose="020F0302020204030204" pitchFamily="34" charset="0"/>
              </a:rPr>
              <a:t> Operating Engineers Local Union No. 3 </a:t>
            </a:r>
          </a:p>
        </p:txBody>
      </p:sp>
      <p:sp>
        <p:nvSpPr>
          <p:cNvPr id="3" name="Subtitle 2">
            <a:extLst>
              <a:ext uri="{FF2B5EF4-FFF2-40B4-BE49-F238E27FC236}">
                <a16:creationId xmlns:a16="http://schemas.microsoft.com/office/drawing/2014/main" id="{F67BA7F4-3AEA-45F6-B7B2-8AFF34232028}"/>
              </a:ext>
            </a:extLst>
          </p:cNvPr>
          <p:cNvSpPr>
            <a:spLocks noGrp="1"/>
          </p:cNvSpPr>
          <p:nvPr>
            <p:ph type="subTitle" idx="1"/>
          </p:nvPr>
        </p:nvSpPr>
        <p:spPr>
          <a:xfrm>
            <a:off x="2485588" y="2275304"/>
            <a:ext cx="8915399" cy="1126283"/>
          </a:xfrm>
        </p:spPr>
        <p:txBody>
          <a:bodyPr>
            <a:normAutofit fontScale="25000" lnSpcReduction="20000"/>
          </a:bodyPr>
          <a:lstStyle/>
          <a:p>
            <a:pPr algn="ctr"/>
            <a:endParaRPr lang="en-US" sz="2400" b="1" dirty="0">
              <a:solidFill>
                <a:schemeClr val="tx1"/>
              </a:solidFill>
              <a:latin typeface="Calibri Light" panose="020F0302020204030204" pitchFamily="34" charset="0"/>
              <a:cs typeface="Calibri Light" panose="020F0302020204030204" pitchFamily="34" charset="0"/>
            </a:endParaRPr>
          </a:p>
          <a:p>
            <a:pPr algn="ctr"/>
            <a:r>
              <a:rPr lang="en-US" sz="11200" b="1" dirty="0">
                <a:solidFill>
                  <a:schemeClr val="tx1"/>
                </a:solidFill>
                <a:latin typeface="Calibri Light" panose="020F0302020204030204" pitchFamily="34" charset="0"/>
                <a:cs typeface="Calibri Light" panose="020F0302020204030204" pitchFamily="34" charset="0"/>
              </a:rPr>
              <a:t>Negotiation Overview and Settlement Summary </a:t>
            </a:r>
          </a:p>
          <a:p>
            <a:pPr algn="ctr"/>
            <a:r>
              <a:rPr lang="en-US" sz="11200" b="1" dirty="0">
                <a:solidFill>
                  <a:schemeClr val="tx1"/>
                </a:solidFill>
                <a:latin typeface="Calibri Light" panose="020F0302020204030204" pitchFamily="34" charset="0"/>
                <a:cs typeface="Calibri Light" panose="020F0302020204030204" pitchFamily="34" charset="0"/>
              </a:rPr>
              <a:t>March 19th, 2026</a:t>
            </a:r>
          </a:p>
        </p:txBody>
      </p:sp>
      <p:sp>
        <p:nvSpPr>
          <p:cNvPr id="5" name="TextBox 4">
            <a:extLst>
              <a:ext uri="{FF2B5EF4-FFF2-40B4-BE49-F238E27FC236}">
                <a16:creationId xmlns:a16="http://schemas.microsoft.com/office/drawing/2014/main" id="{335BCB6D-06E2-4E6A-98FA-67F5ADDA0CCB}"/>
              </a:ext>
            </a:extLst>
          </p:cNvPr>
          <p:cNvSpPr txBox="1"/>
          <p:nvPr/>
        </p:nvSpPr>
        <p:spPr>
          <a:xfrm>
            <a:off x="1887523" y="3204191"/>
            <a:ext cx="9775971" cy="3108543"/>
          </a:xfrm>
          <a:prstGeom prst="rect">
            <a:avLst/>
          </a:prstGeom>
          <a:noFill/>
        </p:spPr>
        <p:txBody>
          <a:bodyPr wrap="square" rtlCol="0">
            <a:spAutoFit/>
          </a:bodyPr>
          <a:lstStyle/>
          <a:p>
            <a:pPr algn="ctr"/>
            <a:endParaRPr lang="en-US" sz="1400" b="1" u="sng" dirty="0">
              <a:solidFill>
                <a:schemeClr val="accent2">
                  <a:lumMod val="75000"/>
                </a:schemeClr>
              </a:solidFill>
              <a:latin typeface="Calibri Light" panose="020F0302020204030204" pitchFamily="34" charset="0"/>
              <a:cs typeface="Calibri Light" panose="020F0302020204030204" pitchFamily="34" charset="0"/>
            </a:endParaRPr>
          </a:p>
          <a:p>
            <a:pPr algn="ctr"/>
            <a:r>
              <a:rPr lang="en-US" sz="1400" b="1" u="sng" dirty="0">
                <a:latin typeface="Calibri Light" panose="020F0302020204030204" pitchFamily="34" charset="0"/>
                <a:cs typeface="Calibri Light" panose="020F0302020204030204" pitchFamily="34" charset="0"/>
              </a:rPr>
              <a:t>Bargaining Committee</a:t>
            </a:r>
            <a:r>
              <a:rPr lang="en-US" sz="1400" b="1" dirty="0">
                <a:latin typeface="Calibri Light" panose="020F0302020204030204" pitchFamily="34" charset="0"/>
                <a:cs typeface="Calibri Light" panose="020F0302020204030204" pitchFamily="34" charset="0"/>
              </a:rPr>
              <a:t>:</a:t>
            </a:r>
          </a:p>
          <a:p>
            <a:pPr algn="ctr"/>
            <a:endParaRPr lang="en-US" sz="1400" b="1" dirty="0">
              <a:latin typeface="Calibri Light" panose="020F0302020204030204" pitchFamily="34" charset="0"/>
              <a:cs typeface="Calibri Light" panose="020F0302020204030204" pitchFamily="34" charset="0"/>
            </a:endParaRPr>
          </a:p>
          <a:p>
            <a:pPr algn="ctr"/>
            <a:r>
              <a:rPr lang="en-US" sz="1400" b="1" dirty="0">
                <a:latin typeface="Calibri Light" panose="020F0302020204030204" pitchFamily="34" charset="0"/>
                <a:cs typeface="Calibri Light" panose="020F0302020204030204" pitchFamily="34" charset="0"/>
              </a:rPr>
              <a:t>Bruce Noel, Vice President of OE Local 3</a:t>
            </a:r>
          </a:p>
          <a:p>
            <a:pPr algn="ctr"/>
            <a:r>
              <a:rPr lang="en-US" sz="1400" b="1" dirty="0">
                <a:latin typeface="Calibri Light" panose="020F0302020204030204" pitchFamily="34" charset="0"/>
                <a:cs typeface="Calibri Light" panose="020F0302020204030204" pitchFamily="34" charset="0"/>
              </a:rPr>
              <a:t>Dylan Gallagher, District Representative of OE Local 3</a:t>
            </a:r>
          </a:p>
          <a:p>
            <a:pPr algn="ctr"/>
            <a:r>
              <a:rPr lang="en-US" sz="1400" b="1" dirty="0">
                <a:latin typeface="Calibri Light" panose="020F0302020204030204" pitchFamily="34" charset="0"/>
                <a:cs typeface="Calibri Light" panose="020F0302020204030204" pitchFamily="34" charset="0"/>
              </a:rPr>
              <a:t>Lyman Hatfield, Business Agent of OE Local 3</a:t>
            </a:r>
          </a:p>
          <a:p>
            <a:pPr algn="ctr"/>
            <a:r>
              <a:rPr lang="en-US" sz="1400" b="1" dirty="0">
                <a:latin typeface="Calibri Light" panose="020F0302020204030204" pitchFamily="34" charset="0"/>
                <a:cs typeface="Calibri Light" panose="020F0302020204030204" pitchFamily="34" charset="0"/>
              </a:rPr>
              <a:t>Kevin Rains, Business Agent of OE Local 3</a:t>
            </a:r>
          </a:p>
          <a:p>
            <a:pPr algn="ctr"/>
            <a:r>
              <a:rPr lang="en-US" sz="1400" b="1" dirty="0">
                <a:latin typeface="Calibri Light" panose="020F0302020204030204" pitchFamily="34" charset="0"/>
                <a:cs typeface="Calibri Light" panose="020F0302020204030204" pitchFamily="34" charset="0"/>
              </a:rPr>
              <a:t>Carl Peters, Underground Operations  </a:t>
            </a:r>
          </a:p>
          <a:p>
            <a:pPr algn="ctr"/>
            <a:r>
              <a:rPr lang="en-US" sz="1400" b="1" dirty="0">
                <a:latin typeface="Calibri Light" panose="020F0302020204030204" pitchFamily="34" charset="0"/>
                <a:cs typeface="Calibri Light" panose="020F0302020204030204" pitchFamily="34" charset="0"/>
              </a:rPr>
              <a:t>Eli Myrick, Underground Operations</a:t>
            </a:r>
          </a:p>
          <a:p>
            <a:pPr algn="ctr"/>
            <a:r>
              <a:rPr lang="en-US" sz="1400" b="1" dirty="0">
                <a:latin typeface="Calibri Light" panose="020F0302020204030204" pitchFamily="34" charset="0"/>
                <a:cs typeface="Calibri Light" panose="020F0302020204030204" pitchFamily="34" charset="0"/>
              </a:rPr>
              <a:t>Charles Gonzales, Surface Process Maintenance</a:t>
            </a:r>
          </a:p>
          <a:p>
            <a:pPr algn="ctr"/>
            <a:r>
              <a:rPr lang="en-US" sz="1400" b="1" dirty="0">
                <a:latin typeface="Calibri Light" panose="020F0302020204030204" pitchFamily="34" charset="0"/>
                <a:cs typeface="Calibri Light" panose="020F0302020204030204" pitchFamily="34" charset="0"/>
              </a:rPr>
              <a:t>Tamara Benton, Surface Operations</a:t>
            </a:r>
          </a:p>
          <a:p>
            <a:pPr algn="ctr"/>
            <a:r>
              <a:rPr lang="en-US" sz="1400" b="1" dirty="0">
                <a:latin typeface="Calibri Light" panose="020F0302020204030204" pitchFamily="34" charset="0"/>
                <a:cs typeface="Calibri Light" panose="020F0302020204030204" pitchFamily="34" charset="0"/>
              </a:rPr>
              <a:t>Alan Bailey, Underground Maintenance</a:t>
            </a:r>
          </a:p>
          <a:p>
            <a:pPr algn="ctr"/>
            <a:r>
              <a:rPr lang="en-US" sz="1400" b="1" dirty="0">
                <a:latin typeface="Calibri Light" panose="020F0302020204030204" pitchFamily="34" charset="0"/>
                <a:cs typeface="Calibri Light" panose="020F0302020204030204" pitchFamily="34" charset="0"/>
              </a:rPr>
              <a:t>Embry Edwards, Surface Maintenance</a:t>
            </a:r>
          </a:p>
          <a:p>
            <a:pPr algn="ctr"/>
            <a:r>
              <a:rPr lang="en-US" sz="1400" b="1" dirty="0">
                <a:latin typeface="Calibri Light" panose="020F0302020204030204" pitchFamily="34" charset="0"/>
                <a:cs typeface="Calibri Light" panose="020F0302020204030204" pitchFamily="34" charset="0"/>
              </a:rPr>
              <a:t>Angel Montante, Surface Maintenance</a:t>
            </a:r>
            <a:endParaRPr lang="en-US" sz="1600" b="1" u="sng" dirty="0"/>
          </a:p>
        </p:txBody>
      </p:sp>
    </p:spTree>
    <p:extLst>
      <p:ext uri="{BB962C8B-B14F-4D97-AF65-F5344CB8AC3E}">
        <p14:creationId xmlns:p14="http://schemas.microsoft.com/office/powerpoint/2010/main" val="1814650401"/>
      </p:ext>
    </p:extLst>
  </p:cSld>
  <p:clrMapOvr>
    <a:masterClrMapping/>
  </p:clrMapOvr>
  <p:transition spd="slow">
    <p:comb/>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EC984-6063-4522-925B-55C5477A4576}"/>
              </a:ext>
            </a:extLst>
          </p:cNvPr>
          <p:cNvSpPr>
            <a:spLocks noGrp="1"/>
          </p:cNvSpPr>
          <p:nvPr>
            <p:ph type="title"/>
          </p:nvPr>
        </p:nvSpPr>
        <p:spPr>
          <a:xfrm>
            <a:off x="1862357" y="624110"/>
            <a:ext cx="10050010" cy="1280890"/>
          </a:xfrm>
        </p:spPr>
        <p:txBody>
          <a:bodyPr>
            <a:noAutofit/>
          </a:bodyPr>
          <a:lstStyle/>
          <a:p>
            <a:r>
              <a:rPr lang="en-US" b="1" dirty="0"/>
              <a:t>APPENDIX C</a:t>
            </a:r>
            <a:endParaRPr lang="en-US" sz="3800" dirty="0"/>
          </a:p>
        </p:txBody>
      </p:sp>
      <p:sp>
        <p:nvSpPr>
          <p:cNvPr id="3" name="Content Placeholder 2">
            <a:extLst>
              <a:ext uri="{FF2B5EF4-FFF2-40B4-BE49-F238E27FC236}">
                <a16:creationId xmlns:a16="http://schemas.microsoft.com/office/drawing/2014/main" id="{04A632D3-6A9F-4EF5-903F-F3C300A15386}"/>
              </a:ext>
            </a:extLst>
          </p:cNvPr>
          <p:cNvSpPr>
            <a:spLocks noGrp="1"/>
          </p:cNvSpPr>
          <p:nvPr>
            <p:ph idx="1"/>
          </p:nvPr>
        </p:nvSpPr>
        <p:spPr>
          <a:xfrm>
            <a:off x="2592925" y="1626065"/>
            <a:ext cx="8915400" cy="5231935"/>
          </a:xfrm>
        </p:spPr>
        <p:txBody>
          <a:bodyPr>
            <a:normAutofit fontScale="92500" lnSpcReduction="10000"/>
          </a:bodyPr>
          <a:lstStyle/>
          <a:p>
            <a:pPr marL="0" indent="0" algn="ctr">
              <a:buNone/>
            </a:pPr>
            <a:r>
              <a:rPr lang="en-US" dirty="0"/>
              <a:t>NEVADA GOLD MINES</a:t>
            </a:r>
          </a:p>
          <a:p>
            <a:pPr marL="0" indent="0" algn="ctr">
              <a:buNone/>
            </a:pPr>
            <a:r>
              <a:rPr lang="en-US" dirty="0"/>
              <a:t>BENEFIT COVERAGE </a:t>
            </a:r>
          </a:p>
          <a:p>
            <a:pPr marL="0" indent="0" algn="ctr">
              <a:buNone/>
            </a:pPr>
            <a:r>
              <a:rPr lang="en-US" b="1" dirty="0">
                <a:solidFill>
                  <a:srgbClr val="FF0000"/>
                </a:solidFill>
              </a:rPr>
              <a:t>4/1/26</a:t>
            </a:r>
            <a:r>
              <a:rPr lang="en-US" dirty="0"/>
              <a:t> THROUGH </a:t>
            </a:r>
            <a:r>
              <a:rPr lang="en-US" b="1" dirty="0">
                <a:solidFill>
                  <a:srgbClr val="FF0000"/>
                </a:solidFill>
              </a:rPr>
              <a:t>3/31/29</a:t>
            </a:r>
          </a:p>
          <a:p>
            <a:pPr marL="0" indent="0">
              <a:buNone/>
            </a:pPr>
            <a:endParaRPr lang="en-US" dirty="0"/>
          </a:p>
          <a:p>
            <a:pPr marL="0" indent="0">
              <a:buNone/>
            </a:pPr>
            <a:r>
              <a:rPr lang="en-US" dirty="0"/>
              <a:t>The Plan Documents are incorporated by reference during the term of the Agreement and after the Agreement expires. </a:t>
            </a:r>
          </a:p>
          <a:p>
            <a:pPr marL="0" indent="0">
              <a:buNone/>
            </a:pPr>
            <a:r>
              <a:rPr lang="en-US" dirty="0"/>
              <a:t>The Medical, Dental, Vision, Prescription, Term Life, Accidental Death and Dismemberment Insurances and Health Care and Dependent Care Flexible Spending Accounts plan designs and Employee contributions will be exactly the same as (mirror) the Nevada salaried plan. Future changes to plan designs and Employee contributions will be made at the discretion of the Company and will be communicated to Employees during the annual enrollment period.</a:t>
            </a:r>
          </a:p>
          <a:p>
            <a:pPr marL="0" indent="0">
              <a:buNone/>
            </a:pPr>
            <a:r>
              <a:rPr lang="en-US" dirty="0"/>
              <a:t>Should the insurance carrier increase/decrease premiums for Voluntary Term Life Insurances and/or Voluntary Accidental Death and Dismemberment Insurances, the entire amount of these increases/decreases will be reflected in the premiums paid by employees.</a:t>
            </a:r>
          </a:p>
          <a:p>
            <a:pPr marL="0" indent="0">
              <a:buNone/>
            </a:pPr>
            <a:r>
              <a:rPr lang="en-US" dirty="0"/>
              <a:t>Tables below provide summary information with Plan Documents governing Plans.</a:t>
            </a:r>
          </a:p>
        </p:txBody>
      </p:sp>
    </p:spTree>
    <p:extLst>
      <p:ext uri="{BB962C8B-B14F-4D97-AF65-F5344CB8AC3E}">
        <p14:creationId xmlns:p14="http://schemas.microsoft.com/office/powerpoint/2010/main" val="40267233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DFB2B-970A-4405-8A92-1FE65E23B596}"/>
              </a:ext>
            </a:extLst>
          </p:cNvPr>
          <p:cNvSpPr>
            <a:spLocks noGrp="1"/>
          </p:cNvSpPr>
          <p:nvPr>
            <p:ph type="title"/>
          </p:nvPr>
        </p:nvSpPr>
        <p:spPr>
          <a:xfrm>
            <a:off x="1853967" y="624110"/>
            <a:ext cx="10192624" cy="1280890"/>
          </a:xfrm>
        </p:spPr>
        <p:txBody>
          <a:bodyPr>
            <a:normAutofit/>
          </a:bodyPr>
          <a:lstStyle/>
          <a:p>
            <a:r>
              <a:rPr lang="en-US" b="1" dirty="0"/>
              <a:t>Appendix C</a:t>
            </a:r>
            <a:endParaRPr lang="en-US" sz="4400" strike="dblStrike" dirty="0"/>
          </a:p>
        </p:txBody>
      </p:sp>
      <p:graphicFrame>
        <p:nvGraphicFramePr>
          <p:cNvPr id="4" name="Table 3">
            <a:extLst>
              <a:ext uri="{FF2B5EF4-FFF2-40B4-BE49-F238E27FC236}">
                <a16:creationId xmlns:a16="http://schemas.microsoft.com/office/drawing/2014/main" id="{A775C70A-83B4-0EE1-C071-F43627ABB031}"/>
              </a:ext>
            </a:extLst>
          </p:cNvPr>
          <p:cNvGraphicFramePr>
            <a:graphicFrameLocks noGrp="1"/>
          </p:cNvGraphicFramePr>
          <p:nvPr>
            <p:extLst>
              <p:ext uri="{D42A27DB-BD31-4B8C-83A1-F6EECF244321}">
                <p14:modId xmlns:p14="http://schemas.microsoft.com/office/powerpoint/2010/main" val="3064851745"/>
              </p:ext>
            </p:extLst>
          </p:nvPr>
        </p:nvGraphicFramePr>
        <p:xfrm>
          <a:off x="506931" y="1437145"/>
          <a:ext cx="11178138" cy="5372892"/>
        </p:xfrm>
        <a:graphic>
          <a:graphicData uri="http://schemas.openxmlformats.org/drawingml/2006/table">
            <a:tbl>
              <a:tblPr>
                <a:tableStyleId>{5C22544A-7EE6-4342-B048-85BDC9FD1C3A}</a:tableStyleId>
              </a:tblPr>
              <a:tblGrid>
                <a:gridCol w="3952521">
                  <a:extLst>
                    <a:ext uri="{9D8B030D-6E8A-4147-A177-3AD203B41FA5}">
                      <a16:colId xmlns:a16="http://schemas.microsoft.com/office/drawing/2014/main" val="4188464649"/>
                    </a:ext>
                  </a:extLst>
                </a:gridCol>
                <a:gridCol w="7225617">
                  <a:extLst>
                    <a:ext uri="{9D8B030D-6E8A-4147-A177-3AD203B41FA5}">
                      <a16:colId xmlns:a16="http://schemas.microsoft.com/office/drawing/2014/main" val="3432075306"/>
                    </a:ext>
                  </a:extLst>
                </a:gridCol>
              </a:tblGrid>
              <a:tr h="164295">
                <a:tc>
                  <a:txBody>
                    <a:bodyPr/>
                    <a:lstStyle/>
                    <a:p>
                      <a:pPr marL="0" marR="0">
                        <a:lnSpc>
                          <a:spcPct val="107000"/>
                        </a:lnSpc>
                        <a:spcAft>
                          <a:spcPts val="800"/>
                        </a:spcAft>
                        <a:buNone/>
                      </a:pPr>
                      <a:r>
                        <a:rPr lang="en-US" sz="800" kern="100" dirty="0">
                          <a:effectLst/>
                        </a:rPr>
                        <a:t>WEEKLY INDEMNITY </a:t>
                      </a:r>
                      <a:endParaRPr lang="en-US"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0233" marR="10233" marT="10233" marB="0" anchor="b"/>
                </a:tc>
                <a:tc>
                  <a:txBody>
                    <a:bodyPr/>
                    <a:lstStyle/>
                    <a:p>
                      <a:pPr marL="94615" marR="76200" algn="ctr">
                        <a:lnSpc>
                          <a:spcPct val="107000"/>
                        </a:lnSpc>
                        <a:spcAft>
                          <a:spcPts val="800"/>
                        </a:spcAft>
                        <a:buNone/>
                      </a:pPr>
                      <a:r>
                        <a:rPr lang="en-US" sz="800" kern="100">
                          <a:effectLst/>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10233" marR="10233" marT="10233" marB="0" anchor="b"/>
                </a:tc>
                <a:extLst>
                  <a:ext uri="{0D108BD9-81ED-4DB2-BD59-A6C34878D82A}">
                    <a16:rowId xmlns:a16="http://schemas.microsoft.com/office/drawing/2014/main" val="1878460105"/>
                  </a:ext>
                </a:extLst>
              </a:tr>
              <a:tr h="4928757">
                <a:tc>
                  <a:txBody>
                    <a:bodyPr/>
                    <a:lstStyle/>
                    <a:p>
                      <a:pPr marL="0" marR="0">
                        <a:lnSpc>
                          <a:spcPct val="107000"/>
                        </a:lnSpc>
                        <a:spcAft>
                          <a:spcPts val="600"/>
                        </a:spcAft>
                        <a:buNone/>
                      </a:pPr>
                      <a:r>
                        <a:rPr lang="en-US" sz="1050" kern="100" dirty="0">
                          <a:effectLst/>
                        </a:rPr>
                        <a:t>Weekly Amount (after Plan requirements met)</a:t>
                      </a:r>
                      <a:endParaRPr lang="en-US" sz="1050" kern="100" dirty="0">
                        <a:effectLst/>
                        <a:latin typeface="Aptos" panose="020B0004020202020204" pitchFamily="34" charset="0"/>
                        <a:ea typeface="Aptos" panose="020B0004020202020204" pitchFamily="34" charset="0"/>
                        <a:cs typeface="Times New Roman" panose="02020603050405020304" pitchFamily="18" charset="0"/>
                      </a:endParaRPr>
                    </a:p>
                  </a:txBody>
                  <a:tcPr marL="10233" marR="10233" marT="10233" marB="0"/>
                </a:tc>
                <a:tc>
                  <a:txBody>
                    <a:bodyPr/>
                    <a:lstStyle/>
                    <a:p>
                      <a:pPr marL="94615" marR="76200" algn="just">
                        <a:lnSpc>
                          <a:spcPct val="200000"/>
                        </a:lnSpc>
                        <a:spcAft>
                          <a:spcPts val="600"/>
                        </a:spcAft>
                        <a:buNone/>
                      </a:pPr>
                      <a:r>
                        <a:rPr lang="en-US" sz="1000" kern="100" dirty="0">
                          <a:effectLst/>
                        </a:rPr>
                        <a:t>An employee may receive up to </a:t>
                      </a:r>
                      <a:r>
                        <a:rPr lang="en-US" sz="1000" strike="sngStrike" kern="100" dirty="0">
                          <a:effectLst/>
                        </a:rPr>
                        <a:t>five hundred twenty-five dollars ($525.00)</a:t>
                      </a:r>
                      <a:r>
                        <a:rPr lang="en-US" sz="1000" kern="100" dirty="0">
                          <a:effectLst/>
                        </a:rPr>
                        <a:t> </a:t>
                      </a:r>
                      <a:r>
                        <a:rPr lang="en-US" sz="1000" b="1" kern="100" dirty="0">
                          <a:solidFill>
                            <a:srgbClr val="FF0000"/>
                          </a:solidFill>
                          <a:effectLst/>
                        </a:rPr>
                        <a:t>five hundred seventy-five dollars ($575.00)</a:t>
                      </a:r>
                      <a:r>
                        <a:rPr lang="en-US" sz="1000" kern="100" dirty="0">
                          <a:effectLst/>
                        </a:rPr>
                        <a:t>, per week in benefits for a non-occupational accident or illness for a maximum of fifty-two (52) weeks subject to the following conditions:</a:t>
                      </a:r>
                    </a:p>
                    <a:p>
                      <a:pPr marL="94615" marR="76200" algn="just">
                        <a:lnSpc>
                          <a:spcPct val="200000"/>
                        </a:lnSpc>
                        <a:spcAft>
                          <a:spcPts val="600"/>
                        </a:spcAft>
                        <a:buNone/>
                      </a:pPr>
                      <a:r>
                        <a:rPr lang="en-US" sz="1000" kern="100" dirty="0">
                          <a:effectLst/>
                        </a:rPr>
                        <a:t>If an employee becomes unable to work due to illness or injury within the employee’s probationary period of his/her employment, the employee shall not be eligible for Weekly Indemnity benefits and employment shall be terminated if total disability-related absences reach thirty (30) calendar days. Eligibility shall be based on date of disability.</a:t>
                      </a:r>
                    </a:p>
                    <a:p>
                      <a:pPr marL="94615" marR="76200" algn="just">
                        <a:lnSpc>
                          <a:spcPct val="200000"/>
                        </a:lnSpc>
                        <a:spcAft>
                          <a:spcPts val="600"/>
                        </a:spcAft>
                        <a:buNone/>
                      </a:pPr>
                      <a:r>
                        <a:rPr lang="en-US" sz="1000" kern="100" dirty="0">
                          <a:effectLst/>
                        </a:rPr>
                        <a:t>Weekly Indemnity will begin on:</a:t>
                      </a:r>
                    </a:p>
                    <a:p>
                      <a:pPr marL="342900" marR="76200" lvl="0" indent="-342900" algn="just">
                        <a:lnSpc>
                          <a:spcPct val="200000"/>
                        </a:lnSpc>
                        <a:spcAft>
                          <a:spcPts val="600"/>
                        </a:spcAft>
                        <a:buFont typeface="Symbol" panose="05050102010706020507" pitchFamily="18" charset="2"/>
                        <a:buChar char=""/>
                      </a:pPr>
                      <a:r>
                        <a:rPr lang="en-US" sz="1000" kern="100" dirty="0">
                          <a:effectLst/>
                        </a:rPr>
                        <a:t>The first day of hospitalization;</a:t>
                      </a:r>
                    </a:p>
                    <a:p>
                      <a:pPr marL="342900" marR="76200" lvl="0" indent="-342900" algn="just">
                        <a:lnSpc>
                          <a:spcPct val="200000"/>
                        </a:lnSpc>
                        <a:spcAft>
                          <a:spcPts val="600"/>
                        </a:spcAft>
                        <a:buFont typeface="Symbol" panose="05050102010706020507" pitchFamily="18" charset="2"/>
                        <a:buChar char=""/>
                      </a:pPr>
                      <a:r>
                        <a:rPr lang="en-US" sz="1000" kern="100" dirty="0">
                          <a:effectLst/>
                        </a:rPr>
                        <a:t>The first day surgery is performed;</a:t>
                      </a:r>
                    </a:p>
                    <a:p>
                      <a:pPr marL="342900" marR="76200" lvl="0" indent="-342900" algn="just">
                        <a:lnSpc>
                          <a:spcPct val="200000"/>
                        </a:lnSpc>
                        <a:spcAft>
                          <a:spcPts val="600"/>
                        </a:spcAft>
                        <a:buFont typeface="Symbol" panose="05050102010706020507" pitchFamily="18" charset="2"/>
                        <a:buChar char=""/>
                      </a:pPr>
                      <a:r>
                        <a:rPr lang="en-US" sz="1000" kern="100" dirty="0">
                          <a:effectLst/>
                        </a:rPr>
                        <a:t>The </a:t>
                      </a:r>
                      <a:r>
                        <a:rPr lang="en-US" sz="1000" b="0" kern="100" dirty="0">
                          <a:solidFill>
                            <a:schemeClr val="tx1"/>
                          </a:solidFill>
                          <a:effectLst/>
                        </a:rPr>
                        <a:t>fourth</a:t>
                      </a:r>
                      <a:r>
                        <a:rPr lang="en-US" sz="1000" kern="100" dirty="0">
                          <a:effectLst/>
                        </a:rPr>
                        <a:t> day of an illness or accident for which there has been no hospitalization.</a:t>
                      </a:r>
                    </a:p>
                    <a:p>
                      <a:pPr marL="94615" marR="76200" algn="just">
                        <a:lnSpc>
                          <a:spcPct val="107000"/>
                        </a:lnSpc>
                        <a:spcAft>
                          <a:spcPts val="600"/>
                        </a:spcAft>
                        <a:buNone/>
                      </a:pPr>
                      <a:r>
                        <a:rPr lang="en-US" sz="1000" kern="100" dirty="0">
                          <a:effectLst/>
                        </a:rPr>
                        <a:t>Weekly indemnity benefits for a second disability vary, depending upon the length of time before an Employee becomes disabled again, a described below:</a:t>
                      </a:r>
                    </a:p>
                    <a:p>
                      <a:pPr marL="342900" marR="76200" lvl="0" indent="-342900" algn="just">
                        <a:lnSpc>
                          <a:spcPct val="107000"/>
                        </a:lnSpc>
                        <a:spcAft>
                          <a:spcPts val="600"/>
                        </a:spcAft>
                        <a:buFont typeface="Symbol" panose="05050102010706020507" pitchFamily="18" charset="2"/>
                        <a:buChar char=""/>
                      </a:pPr>
                      <a:r>
                        <a:rPr lang="en-US" sz="1000" kern="100" dirty="0">
                          <a:effectLst/>
                        </a:rPr>
                        <a:t>If an Employee returns to work and is again disabled within eight (8) weeks, the disabilities are considered to be one period of disability for purposes of determining the limitations described above.</a:t>
                      </a:r>
                    </a:p>
                    <a:p>
                      <a:pPr marL="342900" marR="76200" lvl="0" indent="-342900" algn="just">
                        <a:lnSpc>
                          <a:spcPct val="107000"/>
                        </a:lnSpc>
                        <a:spcAft>
                          <a:spcPts val="800"/>
                        </a:spcAft>
                        <a:buFont typeface="Symbol" panose="05050102010706020507" pitchFamily="18" charset="2"/>
                        <a:buChar char=""/>
                      </a:pPr>
                      <a:r>
                        <a:rPr lang="en-US" sz="1000" kern="100" dirty="0">
                          <a:effectLst/>
                        </a:rPr>
                        <a:t>If an Employee returns to work and is again disabled after more than eight (8) weeks, the disabilities are considered two (2) separate periods of disability.</a:t>
                      </a:r>
                    </a:p>
                    <a:p>
                      <a:pPr marL="0" marR="76200" algn="just">
                        <a:lnSpc>
                          <a:spcPct val="107000"/>
                        </a:lnSpc>
                        <a:spcAft>
                          <a:spcPts val="800"/>
                        </a:spcAft>
                        <a:buNone/>
                      </a:pPr>
                      <a:r>
                        <a:rPr lang="en-US" sz="1000" u="none" strike="noStrike" kern="100" dirty="0">
                          <a:effectLst/>
                        </a:rPr>
                        <a:t> </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0233" marR="10233" marT="10233" marB="0" anchor="b"/>
                </a:tc>
                <a:extLst>
                  <a:ext uri="{0D108BD9-81ED-4DB2-BD59-A6C34878D82A}">
                    <a16:rowId xmlns:a16="http://schemas.microsoft.com/office/drawing/2014/main" val="2071199575"/>
                  </a:ext>
                </a:extLst>
              </a:tr>
            </a:tbl>
          </a:graphicData>
        </a:graphic>
      </p:graphicFrame>
    </p:spTree>
    <p:extLst>
      <p:ext uri="{BB962C8B-B14F-4D97-AF65-F5344CB8AC3E}">
        <p14:creationId xmlns:p14="http://schemas.microsoft.com/office/powerpoint/2010/main" val="3988928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DCE01-79B1-4A58-8983-B9D9851D5DB6}"/>
              </a:ext>
            </a:extLst>
          </p:cNvPr>
          <p:cNvSpPr>
            <a:spLocks noGrp="1"/>
          </p:cNvSpPr>
          <p:nvPr>
            <p:ph type="title"/>
          </p:nvPr>
        </p:nvSpPr>
        <p:spPr>
          <a:xfrm>
            <a:off x="1912691" y="624110"/>
            <a:ext cx="9591922" cy="1280890"/>
          </a:xfrm>
        </p:spPr>
        <p:txBody>
          <a:bodyPr>
            <a:normAutofit/>
          </a:bodyPr>
          <a:lstStyle/>
          <a:p>
            <a:r>
              <a:rPr lang="en-US" b="1" dirty="0"/>
              <a:t>Appendix C</a:t>
            </a:r>
            <a:endParaRPr lang="en-US" sz="4400" dirty="0"/>
          </a:p>
        </p:txBody>
      </p:sp>
      <p:graphicFrame>
        <p:nvGraphicFramePr>
          <p:cNvPr id="5" name="Table 4">
            <a:extLst>
              <a:ext uri="{FF2B5EF4-FFF2-40B4-BE49-F238E27FC236}">
                <a16:creationId xmlns:a16="http://schemas.microsoft.com/office/drawing/2014/main" id="{F887DD66-E888-B48E-6EC9-75C957611B7B}"/>
              </a:ext>
            </a:extLst>
          </p:cNvPr>
          <p:cNvGraphicFramePr>
            <a:graphicFrameLocks noGrp="1"/>
          </p:cNvGraphicFramePr>
          <p:nvPr>
            <p:extLst>
              <p:ext uri="{D42A27DB-BD31-4B8C-83A1-F6EECF244321}">
                <p14:modId xmlns:p14="http://schemas.microsoft.com/office/powerpoint/2010/main" val="619366874"/>
              </p:ext>
            </p:extLst>
          </p:nvPr>
        </p:nvGraphicFramePr>
        <p:xfrm>
          <a:off x="871268" y="1759599"/>
          <a:ext cx="10409540" cy="4788028"/>
        </p:xfrm>
        <a:graphic>
          <a:graphicData uri="http://schemas.openxmlformats.org/drawingml/2006/table">
            <a:tbl>
              <a:tblPr>
                <a:tableStyleId>{5C22544A-7EE6-4342-B048-85BDC9FD1C3A}</a:tableStyleId>
              </a:tblPr>
              <a:tblGrid>
                <a:gridCol w="3734920">
                  <a:extLst>
                    <a:ext uri="{9D8B030D-6E8A-4147-A177-3AD203B41FA5}">
                      <a16:colId xmlns:a16="http://schemas.microsoft.com/office/drawing/2014/main" val="1052939870"/>
                    </a:ext>
                  </a:extLst>
                </a:gridCol>
                <a:gridCol w="6674620">
                  <a:extLst>
                    <a:ext uri="{9D8B030D-6E8A-4147-A177-3AD203B41FA5}">
                      <a16:colId xmlns:a16="http://schemas.microsoft.com/office/drawing/2014/main" val="3592323600"/>
                    </a:ext>
                  </a:extLst>
                </a:gridCol>
              </a:tblGrid>
              <a:tr h="738580">
                <a:tc>
                  <a:txBody>
                    <a:bodyPr/>
                    <a:lstStyle/>
                    <a:p>
                      <a:pPr marL="0" marR="0">
                        <a:lnSpc>
                          <a:spcPct val="107000"/>
                        </a:lnSpc>
                        <a:spcAft>
                          <a:spcPts val="800"/>
                        </a:spcAft>
                        <a:buNone/>
                      </a:pPr>
                      <a:r>
                        <a:rPr lang="en-US" sz="2000" kern="100" dirty="0">
                          <a:effectLst/>
                        </a:rPr>
                        <a:t> </a:t>
                      </a:r>
                    </a:p>
                    <a:p>
                      <a:pPr marL="0" marR="0">
                        <a:lnSpc>
                          <a:spcPct val="107000"/>
                        </a:lnSpc>
                        <a:spcAft>
                          <a:spcPts val="800"/>
                        </a:spcAft>
                        <a:buNone/>
                      </a:pPr>
                      <a:r>
                        <a:rPr lang="en-US" sz="2000" kern="100" dirty="0">
                          <a:effectLst/>
                        </a:rPr>
                        <a:t>PENSION PLAN</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9685" marR="19685" marT="19685" marB="0" anchor="b"/>
                </a:tc>
                <a:tc>
                  <a:txBody>
                    <a:bodyPr/>
                    <a:lstStyle/>
                    <a:p>
                      <a:pPr marL="0" marR="0" algn="ctr">
                        <a:lnSpc>
                          <a:spcPct val="107000"/>
                        </a:lnSpc>
                        <a:spcAft>
                          <a:spcPts val="800"/>
                        </a:spcAft>
                        <a:buNone/>
                      </a:pPr>
                      <a:r>
                        <a:rPr lang="en-US" sz="2000" kern="100">
                          <a:effectLst/>
                        </a:rPr>
                        <a:t>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19685" marR="19685" marT="19685" marB="0" anchor="b"/>
                </a:tc>
                <a:extLst>
                  <a:ext uri="{0D108BD9-81ED-4DB2-BD59-A6C34878D82A}">
                    <a16:rowId xmlns:a16="http://schemas.microsoft.com/office/drawing/2014/main" val="2396370543"/>
                  </a:ext>
                </a:extLst>
              </a:tr>
              <a:tr h="3735711">
                <a:tc>
                  <a:txBody>
                    <a:bodyPr/>
                    <a:lstStyle/>
                    <a:p>
                      <a:pPr marL="0" marR="0">
                        <a:lnSpc>
                          <a:spcPct val="107000"/>
                        </a:lnSpc>
                        <a:spcAft>
                          <a:spcPts val="800"/>
                        </a:spcAft>
                        <a:buNone/>
                      </a:pPr>
                      <a:r>
                        <a:rPr lang="en-US" sz="2000" kern="100" dirty="0">
                          <a:effectLst/>
                        </a:rPr>
                        <a:t>Multiplier PROPOSE</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9685" marR="19685" marT="19685" marB="0" anchor="ctr"/>
                </a:tc>
                <a:tc>
                  <a:txBody>
                    <a:bodyPr/>
                    <a:lstStyle/>
                    <a:p>
                      <a:pPr marL="92710" marR="0">
                        <a:lnSpc>
                          <a:spcPct val="107000"/>
                        </a:lnSpc>
                        <a:spcAft>
                          <a:spcPts val="800"/>
                        </a:spcAft>
                        <a:buNone/>
                      </a:pPr>
                      <a:r>
                        <a:rPr lang="en-US" sz="2000" kern="100" dirty="0">
                          <a:effectLst/>
                        </a:rPr>
                        <a:t>Year 1 Multiplier:</a:t>
                      </a:r>
                    </a:p>
                    <a:p>
                      <a:pPr marL="342900" marR="0" lvl="0" indent="-342900">
                        <a:lnSpc>
                          <a:spcPct val="107000"/>
                        </a:lnSpc>
                        <a:spcAft>
                          <a:spcPts val="600"/>
                        </a:spcAft>
                        <a:buFont typeface="Symbol" panose="05050102010706020507" pitchFamily="18" charset="2"/>
                        <a:buChar char=""/>
                        <a:tabLst>
                          <a:tab pos="457200" algn="l"/>
                        </a:tabLst>
                      </a:pPr>
                      <a:r>
                        <a:rPr lang="en-US" sz="2000" strike="sngStrike" kern="100" dirty="0">
                          <a:effectLst/>
                        </a:rPr>
                        <a:t>$46.50 </a:t>
                      </a:r>
                      <a:r>
                        <a:rPr lang="en-US" sz="2000" b="1" kern="100" dirty="0">
                          <a:solidFill>
                            <a:srgbClr val="FF0000"/>
                          </a:solidFill>
                          <a:effectLst/>
                        </a:rPr>
                        <a:t>$48.50 </a:t>
                      </a:r>
                      <a:r>
                        <a:rPr lang="en-US" sz="2000" kern="100" dirty="0">
                          <a:effectLst/>
                        </a:rPr>
                        <a:t>per year of credited service for all other employees.</a:t>
                      </a:r>
                    </a:p>
                    <a:p>
                      <a:pPr marL="92710" marR="0">
                        <a:lnSpc>
                          <a:spcPct val="107000"/>
                        </a:lnSpc>
                        <a:spcAft>
                          <a:spcPts val="800"/>
                        </a:spcAft>
                        <a:buNone/>
                      </a:pPr>
                      <a:r>
                        <a:rPr lang="en-US" sz="2000" kern="100" dirty="0">
                          <a:effectLst/>
                        </a:rPr>
                        <a:t>Year 2 Multiplier:</a:t>
                      </a:r>
                    </a:p>
                    <a:p>
                      <a:pPr marL="342900" marR="0" lvl="0" indent="-342900">
                        <a:lnSpc>
                          <a:spcPct val="107000"/>
                        </a:lnSpc>
                        <a:spcAft>
                          <a:spcPts val="600"/>
                        </a:spcAft>
                        <a:buFont typeface="Symbol" panose="05050102010706020507" pitchFamily="18" charset="2"/>
                        <a:buChar char=""/>
                        <a:tabLst>
                          <a:tab pos="457200" algn="l"/>
                        </a:tabLst>
                      </a:pPr>
                      <a:r>
                        <a:rPr lang="en-US" sz="2000" strike="sngStrike" kern="100" dirty="0">
                          <a:effectLst/>
                        </a:rPr>
                        <a:t>$47.00 </a:t>
                      </a:r>
                      <a:r>
                        <a:rPr lang="en-US" sz="2000" b="1" kern="100" dirty="0">
                          <a:solidFill>
                            <a:srgbClr val="FF0000"/>
                          </a:solidFill>
                          <a:effectLst/>
                        </a:rPr>
                        <a:t>$49.25 </a:t>
                      </a:r>
                      <a:r>
                        <a:rPr lang="en-US" sz="2000" kern="100" dirty="0">
                          <a:effectLst/>
                        </a:rPr>
                        <a:t>per year of credited service.</a:t>
                      </a:r>
                    </a:p>
                    <a:p>
                      <a:pPr marL="92710" marR="0">
                        <a:lnSpc>
                          <a:spcPct val="107000"/>
                        </a:lnSpc>
                        <a:spcAft>
                          <a:spcPts val="800"/>
                        </a:spcAft>
                        <a:buNone/>
                      </a:pPr>
                      <a:r>
                        <a:rPr lang="en-US" sz="2000" kern="100" dirty="0">
                          <a:effectLst/>
                        </a:rPr>
                        <a:t>Year 3 Multiplier:</a:t>
                      </a:r>
                    </a:p>
                    <a:p>
                      <a:pPr marL="342900" marR="0" lvl="0" indent="-342900">
                        <a:lnSpc>
                          <a:spcPct val="107000"/>
                        </a:lnSpc>
                        <a:spcAft>
                          <a:spcPts val="800"/>
                        </a:spcAft>
                        <a:buFont typeface="Symbol" panose="05050102010706020507" pitchFamily="18" charset="2"/>
                        <a:buChar char=""/>
                        <a:tabLst>
                          <a:tab pos="457200" algn="l"/>
                        </a:tabLst>
                      </a:pPr>
                      <a:r>
                        <a:rPr lang="en-US" sz="2000" strike="sngStrike" kern="100" dirty="0">
                          <a:effectLst/>
                        </a:rPr>
                        <a:t>$47.50 </a:t>
                      </a:r>
                      <a:r>
                        <a:rPr lang="en-US" sz="2000" b="1" kern="100" dirty="0">
                          <a:solidFill>
                            <a:srgbClr val="FF0000"/>
                          </a:solidFill>
                          <a:effectLst/>
                        </a:rPr>
                        <a:t>$50.00 </a:t>
                      </a:r>
                      <a:r>
                        <a:rPr lang="en-US" sz="2000" kern="100" dirty="0">
                          <a:effectLst/>
                        </a:rPr>
                        <a:t>per year of credited service</a:t>
                      </a:r>
                    </a:p>
                    <a:p>
                      <a:pPr marL="0" marR="0">
                        <a:lnSpc>
                          <a:spcPct val="107000"/>
                        </a:lnSpc>
                        <a:spcAft>
                          <a:spcPts val="800"/>
                        </a:spcAft>
                        <a:buNone/>
                      </a:pPr>
                      <a:r>
                        <a:rPr lang="en-US" sz="2000" kern="100" dirty="0">
                          <a:effectLst/>
                        </a:rPr>
                        <a:t> </a:t>
                      </a:r>
                    </a:p>
                    <a:p>
                      <a:pPr marL="0" marR="0">
                        <a:lnSpc>
                          <a:spcPct val="107000"/>
                        </a:lnSpc>
                        <a:spcAft>
                          <a:spcPts val="800"/>
                        </a:spcAft>
                        <a:buNone/>
                      </a:pPr>
                      <a:r>
                        <a:rPr lang="en-US" sz="2000" kern="100" dirty="0">
                          <a:effectLst/>
                        </a:rPr>
                        <a:t> </a:t>
                      </a:r>
                    </a:p>
                    <a:p>
                      <a:pPr marL="0" marR="0">
                        <a:lnSpc>
                          <a:spcPct val="107000"/>
                        </a:lnSpc>
                        <a:spcAft>
                          <a:spcPts val="800"/>
                        </a:spcAft>
                        <a:buNone/>
                      </a:pPr>
                      <a:r>
                        <a:rPr lang="en-US" sz="2000" kern="100" dirty="0">
                          <a:effectLst/>
                        </a:rPr>
                        <a:t>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9685" marR="19685" marT="19685" marB="0" anchor="ctr"/>
                </a:tc>
                <a:extLst>
                  <a:ext uri="{0D108BD9-81ED-4DB2-BD59-A6C34878D82A}">
                    <a16:rowId xmlns:a16="http://schemas.microsoft.com/office/drawing/2014/main" val="3025525093"/>
                  </a:ext>
                </a:extLst>
              </a:tr>
            </a:tbl>
          </a:graphicData>
        </a:graphic>
      </p:graphicFrame>
    </p:spTree>
    <p:extLst>
      <p:ext uri="{BB962C8B-B14F-4D97-AF65-F5344CB8AC3E}">
        <p14:creationId xmlns:p14="http://schemas.microsoft.com/office/powerpoint/2010/main" val="10294875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CD25A-4683-4C8C-87D2-215658691239}"/>
              </a:ext>
            </a:extLst>
          </p:cNvPr>
          <p:cNvSpPr>
            <a:spLocks noGrp="1"/>
          </p:cNvSpPr>
          <p:nvPr>
            <p:ph type="title"/>
          </p:nvPr>
        </p:nvSpPr>
        <p:spPr>
          <a:xfrm>
            <a:off x="1937857" y="624110"/>
            <a:ext cx="9566755" cy="1280890"/>
          </a:xfrm>
        </p:spPr>
        <p:txBody>
          <a:bodyPr>
            <a:normAutofit/>
          </a:bodyPr>
          <a:lstStyle/>
          <a:p>
            <a:r>
              <a:rPr lang="en-US" b="1" dirty="0"/>
              <a:t>Appendix C</a:t>
            </a:r>
            <a:endParaRPr lang="en-US" sz="4400" dirty="0"/>
          </a:p>
        </p:txBody>
      </p:sp>
      <p:graphicFrame>
        <p:nvGraphicFramePr>
          <p:cNvPr id="6" name="Table 5">
            <a:extLst>
              <a:ext uri="{FF2B5EF4-FFF2-40B4-BE49-F238E27FC236}">
                <a16:creationId xmlns:a16="http://schemas.microsoft.com/office/drawing/2014/main" id="{ED130C7B-6DD9-7591-5017-A2356DAC75F6}"/>
              </a:ext>
            </a:extLst>
          </p:cNvPr>
          <p:cNvGraphicFramePr>
            <a:graphicFrameLocks noGrp="1"/>
          </p:cNvGraphicFramePr>
          <p:nvPr>
            <p:extLst>
              <p:ext uri="{D42A27DB-BD31-4B8C-83A1-F6EECF244321}">
                <p14:modId xmlns:p14="http://schemas.microsoft.com/office/powerpoint/2010/main" val="48325386"/>
              </p:ext>
            </p:extLst>
          </p:nvPr>
        </p:nvGraphicFramePr>
        <p:xfrm>
          <a:off x="1232176" y="1641496"/>
          <a:ext cx="10106384" cy="4807430"/>
        </p:xfrm>
        <a:graphic>
          <a:graphicData uri="http://schemas.openxmlformats.org/drawingml/2006/table">
            <a:tbl>
              <a:tblPr>
                <a:tableStyleId>{5C22544A-7EE6-4342-B048-85BDC9FD1C3A}</a:tableStyleId>
              </a:tblPr>
              <a:tblGrid>
                <a:gridCol w="3588522">
                  <a:extLst>
                    <a:ext uri="{9D8B030D-6E8A-4147-A177-3AD203B41FA5}">
                      <a16:colId xmlns:a16="http://schemas.microsoft.com/office/drawing/2014/main" val="685850433"/>
                    </a:ext>
                  </a:extLst>
                </a:gridCol>
                <a:gridCol w="6517862">
                  <a:extLst>
                    <a:ext uri="{9D8B030D-6E8A-4147-A177-3AD203B41FA5}">
                      <a16:colId xmlns:a16="http://schemas.microsoft.com/office/drawing/2014/main" val="3437440166"/>
                    </a:ext>
                  </a:extLst>
                </a:gridCol>
              </a:tblGrid>
              <a:tr h="4807430">
                <a:tc>
                  <a:txBody>
                    <a:bodyPr/>
                    <a:lstStyle/>
                    <a:p>
                      <a:pPr marL="0" marR="0" algn="ctr">
                        <a:lnSpc>
                          <a:spcPct val="107000"/>
                        </a:lnSpc>
                        <a:spcAft>
                          <a:spcPts val="800"/>
                        </a:spcAft>
                        <a:buNone/>
                      </a:pPr>
                      <a:r>
                        <a:rPr lang="en-US" sz="1100" b="1" kern="100" dirty="0">
                          <a:solidFill>
                            <a:srgbClr val="FF0000"/>
                          </a:solidFill>
                          <a:effectLst/>
                        </a:rPr>
                        <a:t>Paid Parental Leave</a:t>
                      </a:r>
                    </a:p>
                    <a:p>
                      <a:pPr marL="0" marR="0" algn="ctr">
                        <a:lnSpc>
                          <a:spcPct val="107000"/>
                        </a:lnSpc>
                        <a:spcAft>
                          <a:spcPts val="800"/>
                        </a:spcAft>
                        <a:buNone/>
                      </a:pPr>
                      <a:r>
                        <a:rPr lang="en-US" sz="1100" b="1" kern="100" dirty="0">
                          <a:solidFill>
                            <a:srgbClr val="FF0000"/>
                          </a:solidFill>
                          <a:effectLst/>
                        </a:rPr>
                        <a:t>(after policy requirements are met)</a:t>
                      </a:r>
                      <a:endParaRPr lang="en-US" sz="11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txBody>
                  <a:tcPr marL="15695" marR="15695" marT="15695" marB="0" anchor="ctr"/>
                </a:tc>
                <a:tc>
                  <a:txBody>
                    <a:bodyPr/>
                    <a:lstStyle/>
                    <a:p>
                      <a:pPr marL="0" marR="76200" lvl="0" indent="0" algn="just">
                        <a:lnSpc>
                          <a:spcPct val="107000"/>
                        </a:lnSpc>
                        <a:spcAft>
                          <a:spcPts val="800"/>
                        </a:spcAft>
                        <a:buFont typeface="Symbol" panose="05050102010706020507" pitchFamily="18" charset="2"/>
                        <a:buNone/>
                      </a:pPr>
                      <a:r>
                        <a:rPr lang="en-US" sz="1100" b="1" kern="100" dirty="0">
                          <a:solidFill>
                            <a:srgbClr val="FF0000"/>
                          </a:solidFill>
                          <a:effectLst/>
                        </a:rPr>
                        <a:t>Eligible employees will receive a maximum of the scheduled shifts in a fourteen (14) consecutive calendar day period of paid parental leave for the birth or adoption of a child or children.  The fact that multiple births or adoptions occur (e.g., the birth of twins or adoption of siblings) does not increase the fourteen (14) day total amount of paid parental leave granted for that event.</a:t>
                      </a:r>
                    </a:p>
                    <a:p>
                      <a:pPr marL="0" marR="76200" lvl="0" indent="0" algn="just">
                        <a:lnSpc>
                          <a:spcPct val="107000"/>
                        </a:lnSpc>
                        <a:spcAft>
                          <a:spcPts val="800"/>
                        </a:spcAft>
                        <a:buFont typeface="Symbol" panose="05050102010706020507" pitchFamily="18" charset="2"/>
                        <a:buNone/>
                      </a:pPr>
                      <a:r>
                        <a:rPr lang="en-US" sz="1100" b="1" kern="100" dirty="0">
                          <a:solidFill>
                            <a:srgbClr val="FF0000"/>
                          </a:solidFill>
                          <a:effectLst/>
                        </a:rPr>
                        <a:t> </a:t>
                      </a:r>
                    </a:p>
                    <a:p>
                      <a:pPr marL="0" marR="76200" lvl="0" indent="0" algn="just">
                        <a:lnSpc>
                          <a:spcPct val="107000"/>
                        </a:lnSpc>
                        <a:spcAft>
                          <a:spcPts val="800"/>
                        </a:spcAft>
                        <a:buFont typeface="Symbol" panose="05050102010706020507" pitchFamily="18" charset="2"/>
                        <a:buNone/>
                      </a:pPr>
                      <a:r>
                        <a:rPr lang="en-US" sz="1100" b="1" kern="100" dirty="0">
                          <a:solidFill>
                            <a:srgbClr val="FF0000"/>
                          </a:solidFill>
                          <a:effectLst/>
                        </a:rPr>
                        <a:t>Each regularly scheduled shift missed during the fourteen (14) day period covered by Paid Parental Leave is paid at the employee’s regular rate of pay.  Paid Parental Leave hours are considered as time not worked; therefore, they do not count towards overtime.  Paid Parental Leave will be paid on regularly scheduled pay dates.</a:t>
                      </a:r>
                    </a:p>
                    <a:p>
                      <a:pPr marL="0" marR="76200" lvl="0" indent="0" algn="just">
                        <a:lnSpc>
                          <a:spcPct val="107000"/>
                        </a:lnSpc>
                        <a:spcAft>
                          <a:spcPts val="800"/>
                        </a:spcAft>
                        <a:buFont typeface="Symbol" panose="05050102010706020507" pitchFamily="18" charset="2"/>
                        <a:buNone/>
                      </a:pPr>
                      <a:endParaRPr lang="en-US" sz="1100" b="1" kern="100" dirty="0">
                        <a:solidFill>
                          <a:srgbClr val="FF0000"/>
                        </a:solidFill>
                        <a:effectLst/>
                      </a:endParaRPr>
                    </a:p>
                    <a:p>
                      <a:pPr marL="0" marR="76200" lvl="0" indent="0" algn="just">
                        <a:lnSpc>
                          <a:spcPct val="107000"/>
                        </a:lnSpc>
                        <a:spcAft>
                          <a:spcPts val="800"/>
                        </a:spcAft>
                        <a:buFont typeface="Symbol" panose="05050102010706020507" pitchFamily="18" charset="2"/>
                        <a:buNone/>
                      </a:pPr>
                      <a:r>
                        <a:rPr lang="en-US" sz="1100" b="1" kern="100" dirty="0">
                          <a:solidFill>
                            <a:srgbClr val="FF0000"/>
                          </a:solidFill>
                          <a:effectLst/>
                        </a:rPr>
                        <a:t>Apparoved Paid Parental Leave may be taken at any time during the ninety (90) day period immediately following the birth or adoption of a child.  Paid Parental Leave may not be used or extended beyond this ninety (90) day timeframe and may not be taken intermittently. </a:t>
                      </a:r>
                    </a:p>
                    <a:p>
                      <a:pPr marL="0" marR="76200" lvl="0" indent="0" algn="just">
                        <a:lnSpc>
                          <a:spcPct val="107000"/>
                        </a:lnSpc>
                        <a:spcAft>
                          <a:spcPts val="800"/>
                        </a:spcAft>
                        <a:buFont typeface="Symbol" panose="05050102010706020507" pitchFamily="18" charset="2"/>
                        <a:buNone/>
                      </a:pPr>
                      <a:endParaRPr lang="en-US" sz="1100" b="1" kern="100" dirty="0">
                        <a:solidFill>
                          <a:srgbClr val="FF0000"/>
                        </a:solidFill>
                        <a:effectLst/>
                      </a:endParaRPr>
                    </a:p>
                    <a:p>
                      <a:pPr marL="0" marR="76200" lvl="0" indent="0" algn="just">
                        <a:lnSpc>
                          <a:spcPct val="107000"/>
                        </a:lnSpc>
                        <a:spcAft>
                          <a:spcPts val="800"/>
                        </a:spcAft>
                        <a:buFont typeface="Symbol" panose="05050102010706020507" pitchFamily="18" charset="2"/>
                        <a:buNone/>
                      </a:pPr>
                      <a:r>
                        <a:rPr lang="en-US" sz="1100" b="1" kern="100" dirty="0">
                          <a:solidFill>
                            <a:srgbClr val="FF0000"/>
                          </a:solidFill>
                          <a:effectLst/>
                        </a:rPr>
                        <a:t>Employees must take paid parental leave in one continuous period of leave and must use all Paid Parental Leave during the ninety (90) day timeframe indicated above.  Any unused Paid Parental Leave will be forfeited at the end of the ninety (90) day timeframe.</a:t>
                      </a:r>
                    </a:p>
                    <a:p>
                      <a:pPr marL="0" marR="76200" algn="just">
                        <a:lnSpc>
                          <a:spcPct val="107000"/>
                        </a:lnSpc>
                        <a:spcAft>
                          <a:spcPts val="800"/>
                        </a:spcAft>
                        <a:buNone/>
                      </a:pPr>
                      <a:r>
                        <a:rPr lang="en-US" sz="1100" b="1" kern="100" dirty="0">
                          <a:solidFill>
                            <a:srgbClr val="FF0000"/>
                          </a:solidFill>
                          <a:effectLst/>
                        </a:rPr>
                        <a:t> </a:t>
                      </a:r>
                    </a:p>
                    <a:p>
                      <a:pPr marL="0" marR="76200" algn="just">
                        <a:lnSpc>
                          <a:spcPct val="107000"/>
                        </a:lnSpc>
                        <a:spcAft>
                          <a:spcPts val="800"/>
                        </a:spcAft>
                        <a:buNone/>
                      </a:pPr>
                      <a:r>
                        <a:rPr lang="en-US" sz="1100" b="1" kern="100" dirty="0">
                          <a:solidFill>
                            <a:srgbClr val="FF0000"/>
                          </a:solidFill>
                          <a:effectLst/>
                        </a:rPr>
                        <a:t> </a:t>
                      </a:r>
                    </a:p>
                    <a:p>
                      <a:pPr marL="92710" marR="0">
                        <a:lnSpc>
                          <a:spcPct val="107000"/>
                        </a:lnSpc>
                        <a:spcAft>
                          <a:spcPts val="800"/>
                        </a:spcAft>
                        <a:buNone/>
                      </a:pPr>
                      <a:r>
                        <a:rPr lang="en-US" sz="1100" b="1" kern="100" dirty="0">
                          <a:solidFill>
                            <a:srgbClr val="FF0000"/>
                          </a:solidFill>
                          <a:effectLst/>
                        </a:rPr>
                        <a:t> </a:t>
                      </a:r>
                      <a:endParaRPr lang="en-US" sz="11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txBody>
                  <a:tcPr marL="15695" marR="15695" marT="15695" marB="0" anchor="ctr"/>
                </a:tc>
                <a:extLst>
                  <a:ext uri="{0D108BD9-81ED-4DB2-BD59-A6C34878D82A}">
                    <a16:rowId xmlns:a16="http://schemas.microsoft.com/office/drawing/2014/main" val="3585423991"/>
                  </a:ext>
                </a:extLst>
              </a:tr>
            </a:tbl>
          </a:graphicData>
        </a:graphic>
      </p:graphicFrame>
    </p:spTree>
    <p:extLst>
      <p:ext uri="{BB962C8B-B14F-4D97-AF65-F5344CB8AC3E}">
        <p14:creationId xmlns:p14="http://schemas.microsoft.com/office/powerpoint/2010/main" val="39764658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E8DD8-8CCA-40E4-A12A-26F9D06DCA70}"/>
              </a:ext>
            </a:extLst>
          </p:cNvPr>
          <p:cNvSpPr>
            <a:spLocks noGrp="1"/>
          </p:cNvSpPr>
          <p:nvPr>
            <p:ph type="title"/>
          </p:nvPr>
        </p:nvSpPr>
        <p:spPr>
          <a:xfrm>
            <a:off x="1929469" y="624110"/>
            <a:ext cx="9575144" cy="1280890"/>
          </a:xfrm>
        </p:spPr>
        <p:txBody>
          <a:bodyPr>
            <a:normAutofit/>
          </a:bodyPr>
          <a:lstStyle/>
          <a:p>
            <a:r>
              <a:rPr lang="en-US" b="1" dirty="0"/>
              <a:t>APPENDIX A WAGES</a:t>
            </a:r>
            <a:endParaRPr lang="en-US" sz="4400" dirty="0"/>
          </a:p>
        </p:txBody>
      </p:sp>
      <p:sp>
        <p:nvSpPr>
          <p:cNvPr id="3" name="Content Placeholder 2">
            <a:extLst>
              <a:ext uri="{FF2B5EF4-FFF2-40B4-BE49-F238E27FC236}">
                <a16:creationId xmlns:a16="http://schemas.microsoft.com/office/drawing/2014/main" id="{F7E2BB5B-DB86-4A61-8749-3CFC9E8CF8BD}"/>
              </a:ext>
            </a:extLst>
          </p:cNvPr>
          <p:cNvSpPr>
            <a:spLocks noGrp="1"/>
          </p:cNvSpPr>
          <p:nvPr>
            <p:ph idx="1"/>
          </p:nvPr>
        </p:nvSpPr>
        <p:spPr>
          <a:xfrm>
            <a:off x="2528828" y="1623927"/>
            <a:ext cx="8915400" cy="5046507"/>
          </a:xfrm>
        </p:spPr>
        <p:txBody>
          <a:bodyPr>
            <a:normAutofit/>
          </a:bodyPr>
          <a:lstStyle/>
          <a:p>
            <a:pPr marL="0" indent="0">
              <a:buNone/>
            </a:pPr>
            <a:r>
              <a:rPr lang="en-US" sz="2800" dirty="0">
                <a:latin typeface="Calibri Light" panose="020F0302020204030204" pitchFamily="34" charset="0"/>
                <a:cs typeface="Calibri Light" panose="020F0302020204030204" pitchFamily="34" charset="0"/>
              </a:rPr>
              <a:t>				</a:t>
            </a:r>
            <a:r>
              <a:rPr lang="en-US" sz="2800" b="1" dirty="0">
                <a:solidFill>
                  <a:srgbClr val="FF0000"/>
                </a:solidFill>
                <a:latin typeface="Calibri Light" panose="020F0302020204030204" pitchFamily="34" charset="0"/>
                <a:cs typeface="Calibri Light" panose="020F0302020204030204" pitchFamily="34" charset="0"/>
              </a:rPr>
              <a:t>2026				2027				2028</a:t>
            </a:r>
          </a:p>
          <a:p>
            <a:pPr marL="0" indent="0">
              <a:buNone/>
            </a:pPr>
            <a:r>
              <a:rPr lang="en-US" sz="2800" b="1" dirty="0">
                <a:solidFill>
                  <a:srgbClr val="FF0000"/>
                </a:solidFill>
                <a:latin typeface="Calibri Light" panose="020F0302020204030204" pitchFamily="34" charset="0"/>
                <a:cs typeface="Calibri Light" panose="020F0302020204030204" pitchFamily="34" charset="0"/>
              </a:rPr>
              <a:t>				Year 1				Year 2				Year 3</a:t>
            </a:r>
          </a:p>
          <a:p>
            <a:pPr marL="0" indent="0">
              <a:buNone/>
            </a:pPr>
            <a:endParaRPr lang="en-US" sz="2800" b="1" dirty="0">
              <a:solidFill>
                <a:srgbClr val="FF0000"/>
              </a:solidFill>
              <a:latin typeface="Calibri Light" panose="020F0302020204030204" pitchFamily="34" charset="0"/>
              <a:cs typeface="Calibri Light" panose="020F0302020204030204" pitchFamily="34" charset="0"/>
            </a:endParaRPr>
          </a:p>
          <a:p>
            <a:pPr marL="0" indent="0">
              <a:buNone/>
            </a:pPr>
            <a:r>
              <a:rPr lang="en-US" sz="2800" b="1" dirty="0">
                <a:solidFill>
                  <a:srgbClr val="FF0000"/>
                </a:solidFill>
                <a:latin typeface="Calibri Light" panose="020F0302020204030204" pitchFamily="34" charset="0"/>
                <a:cs typeface="Calibri Light" panose="020F0302020204030204" pitchFamily="34" charset="0"/>
              </a:rPr>
              <a:t>Ops/</a:t>
            </a:r>
            <a:r>
              <a:rPr lang="en-US" sz="2800" b="1" dirty="0" err="1">
                <a:solidFill>
                  <a:srgbClr val="FF0000"/>
                </a:solidFill>
                <a:latin typeface="Calibri Light" panose="020F0302020204030204" pitchFamily="34" charset="0"/>
                <a:cs typeface="Calibri Light" panose="020F0302020204030204" pitchFamily="34" charset="0"/>
              </a:rPr>
              <a:t>Maint</a:t>
            </a:r>
            <a:r>
              <a:rPr lang="en-US" sz="2800" b="1" dirty="0">
                <a:solidFill>
                  <a:srgbClr val="FF0000"/>
                </a:solidFill>
                <a:latin typeface="Calibri Light" panose="020F0302020204030204" pitchFamily="34" charset="0"/>
                <a:cs typeface="Calibri Light" panose="020F0302020204030204" pitchFamily="34" charset="0"/>
              </a:rPr>
              <a:t>.	3.75%				2.75%				2.00%</a:t>
            </a:r>
          </a:p>
          <a:p>
            <a:pPr marL="0" indent="0">
              <a:buNone/>
            </a:pPr>
            <a:r>
              <a:rPr lang="en-US" sz="2800" b="1" dirty="0">
                <a:solidFill>
                  <a:srgbClr val="FF0000"/>
                </a:solidFill>
                <a:latin typeface="Calibri Light" panose="020F0302020204030204" pitchFamily="34" charset="0"/>
                <a:cs typeface="Calibri Light" panose="020F0302020204030204" pitchFamily="34" charset="0"/>
              </a:rPr>
              <a:t>Custodians	1.25%				1.25%				1.25%</a:t>
            </a:r>
          </a:p>
        </p:txBody>
      </p:sp>
    </p:spTree>
    <p:extLst>
      <p:ext uri="{BB962C8B-B14F-4D97-AF65-F5344CB8AC3E}">
        <p14:creationId xmlns:p14="http://schemas.microsoft.com/office/powerpoint/2010/main" val="697381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367FB-74BA-425A-8E1B-8E435F98BFB5}"/>
              </a:ext>
            </a:extLst>
          </p:cNvPr>
          <p:cNvSpPr>
            <a:spLocks noGrp="1"/>
          </p:cNvSpPr>
          <p:nvPr>
            <p:ph type="title"/>
          </p:nvPr>
        </p:nvSpPr>
        <p:spPr/>
        <p:txBody>
          <a:bodyPr>
            <a:normAutofit/>
          </a:bodyPr>
          <a:lstStyle/>
          <a:p>
            <a:pPr algn="ctr"/>
            <a:r>
              <a:rPr lang="en-US" sz="4400" b="1" dirty="0">
                <a:solidFill>
                  <a:schemeClr val="tx1"/>
                </a:solidFill>
                <a:latin typeface="Calibri Light" panose="020F0302020204030204" pitchFamily="34" charset="0"/>
                <a:cs typeface="Calibri Light" panose="020F0302020204030204" pitchFamily="34" charset="0"/>
              </a:rPr>
              <a:t>Agreement</a:t>
            </a:r>
          </a:p>
        </p:txBody>
      </p:sp>
      <p:sp>
        <p:nvSpPr>
          <p:cNvPr id="3" name="Content Placeholder 2">
            <a:extLst>
              <a:ext uri="{FF2B5EF4-FFF2-40B4-BE49-F238E27FC236}">
                <a16:creationId xmlns:a16="http://schemas.microsoft.com/office/drawing/2014/main" id="{EA3936D2-FFFF-4190-BE6D-08ABE8565834}"/>
              </a:ext>
            </a:extLst>
          </p:cNvPr>
          <p:cNvSpPr>
            <a:spLocks noGrp="1"/>
          </p:cNvSpPr>
          <p:nvPr>
            <p:ph idx="1"/>
          </p:nvPr>
        </p:nvSpPr>
        <p:spPr/>
        <p:txBody>
          <a:bodyPr>
            <a:normAutofit/>
          </a:bodyPr>
          <a:lstStyle/>
          <a:p>
            <a:pPr marL="0" indent="0">
              <a:buNone/>
            </a:pPr>
            <a:r>
              <a:rPr lang="en-US" sz="2800" i="1" dirty="0">
                <a:latin typeface="Calibri Light" panose="020F0302020204030204" pitchFamily="34" charset="0"/>
                <a:cs typeface="Calibri Light" panose="020F0302020204030204" pitchFamily="34" charset="0"/>
              </a:rPr>
              <a:t>THIS AGREEMENT</a:t>
            </a:r>
            <a:r>
              <a:rPr lang="en-US" sz="2800" dirty="0">
                <a:latin typeface="Calibri Light" panose="020F0302020204030204" pitchFamily="34" charset="0"/>
                <a:cs typeface="Calibri Light" panose="020F0302020204030204" pitchFamily="34" charset="0"/>
              </a:rPr>
              <a:t>, made as of this 1st day of, </a:t>
            </a:r>
            <a:r>
              <a:rPr lang="en-US" sz="2800" strike="sngStrike" dirty="0">
                <a:latin typeface="Calibri Light" panose="020F0302020204030204" pitchFamily="34" charset="0"/>
                <a:cs typeface="Calibri Light" panose="020F0302020204030204" pitchFamily="34" charset="0"/>
              </a:rPr>
              <a:t>April 2023 </a:t>
            </a:r>
            <a:r>
              <a:rPr lang="en-US" sz="2800" b="1" dirty="0">
                <a:solidFill>
                  <a:srgbClr val="FF0000"/>
                </a:solidFill>
                <a:latin typeface="Calibri Light" panose="020F0302020204030204" pitchFamily="34" charset="0"/>
                <a:cs typeface="Calibri Light" panose="020F0302020204030204" pitchFamily="34" charset="0"/>
              </a:rPr>
              <a:t>April, 2026</a:t>
            </a:r>
            <a:r>
              <a:rPr lang="en-US" sz="2800" dirty="0">
                <a:solidFill>
                  <a:srgbClr val="FF0000"/>
                </a:solidFill>
                <a:latin typeface="Calibri Light" panose="020F0302020204030204" pitchFamily="34" charset="0"/>
                <a:cs typeface="Calibri Light" panose="020F0302020204030204" pitchFamily="34" charset="0"/>
              </a:rPr>
              <a:t> </a:t>
            </a:r>
            <a:r>
              <a:rPr lang="en-US" sz="2800" dirty="0">
                <a:latin typeface="Calibri Light" panose="020F0302020204030204" pitchFamily="34" charset="0"/>
                <a:cs typeface="Calibri Light" panose="020F0302020204030204" pitchFamily="34" charset="0"/>
              </a:rPr>
              <a:t>by and between OPERATING ENGINEERS LOCAL UNION NO. 3, of the International Union of Operating Engineers, AFL-CIO ("Union"), and </a:t>
            </a:r>
            <a:r>
              <a:rPr lang="en-US" sz="2800" dirty="0">
                <a:solidFill>
                  <a:schemeClr val="tx1"/>
                </a:solidFill>
                <a:latin typeface="Calibri Light" panose="020F0302020204030204" pitchFamily="34" charset="0"/>
                <a:cs typeface="Calibri Light" panose="020F0302020204030204" pitchFamily="34" charset="0"/>
              </a:rPr>
              <a:t>NEVADA GOLD MINES, LLC </a:t>
            </a:r>
            <a:r>
              <a:rPr lang="en-US" sz="2800" dirty="0">
                <a:latin typeface="Calibri Light" panose="020F0302020204030204" pitchFamily="34" charset="0"/>
                <a:cs typeface="Calibri Light" panose="020F0302020204030204" pitchFamily="34" charset="0"/>
              </a:rPr>
              <a:t>qualified to engage in business in the State of Nevada ("Company").</a:t>
            </a:r>
          </a:p>
        </p:txBody>
      </p:sp>
    </p:spTree>
    <p:extLst>
      <p:ext uri="{BB962C8B-B14F-4D97-AF65-F5344CB8AC3E}">
        <p14:creationId xmlns:p14="http://schemas.microsoft.com/office/powerpoint/2010/main" val="2732556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37D68-C421-A34C-8443-E758A396C571}"/>
              </a:ext>
            </a:extLst>
          </p:cNvPr>
          <p:cNvSpPr>
            <a:spLocks noGrp="1"/>
          </p:cNvSpPr>
          <p:nvPr>
            <p:ph type="title"/>
          </p:nvPr>
        </p:nvSpPr>
        <p:spPr/>
        <p:txBody>
          <a:bodyPr/>
          <a:lstStyle/>
          <a:p>
            <a:r>
              <a:rPr lang="en-US" b="1" i="1" dirty="0"/>
              <a:t>10.00.00	HOURS OF WORK AND OVERTIME</a:t>
            </a:r>
            <a:endParaRPr lang="en-US" dirty="0"/>
          </a:p>
        </p:txBody>
      </p:sp>
      <p:sp>
        <p:nvSpPr>
          <p:cNvPr id="3" name="Content Placeholder 2">
            <a:extLst>
              <a:ext uri="{FF2B5EF4-FFF2-40B4-BE49-F238E27FC236}">
                <a16:creationId xmlns:a16="http://schemas.microsoft.com/office/drawing/2014/main" id="{7D184E3F-0E5D-F2FE-AABC-59BB3B8A3951}"/>
              </a:ext>
            </a:extLst>
          </p:cNvPr>
          <p:cNvSpPr>
            <a:spLocks noGrp="1"/>
          </p:cNvSpPr>
          <p:nvPr>
            <p:ph idx="1"/>
          </p:nvPr>
        </p:nvSpPr>
        <p:spPr/>
        <p:txBody>
          <a:bodyPr/>
          <a:lstStyle/>
          <a:p>
            <a:pPr marL="0" indent="0">
              <a:buNone/>
            </a:pPr>
            <a:r>
              <a:rPr lang="en-US" b="1" i="1" dirty="0"/>
              <a:t>10.16.00</a:t>
            </a:r>
            <a:r>
              <a:rPr lang="en-US" b="1" dirty="0"/>
              <a:t>	</a:t>
            </a:r>
            <a:r>
              <a:rPr lang="en-US" dirty="0"/>
              <a:t>An Employee shall not be eligible for call-out unless he has a telephone and has its correct number on file with the Company. The Company's obligation in calling out an Employee is limited to one (1) telephone call to the Employee.  </a:t>
            </a:r>
            <a:r>
              <a:rPr lang="en-US" b="1" dirty="0">
                <a:solidFill>
                  <a:srgbClr val="FF0000"/>
                </a:solidFill>
              </a:rPr>
              <a:t>If the employee does not answer the phone, a message will be left for the employee to return the call, and the Union agrees, for and on behalf of its members, that the Employer may send a text message to the Employee’s cell phone number on file. </a:t>
            </a:r>
            <a:r>
              <a:rPr lang="en-US" strike="sngStrike" dirty="0"/>
              <a:t>If during the one (1) call the line is busy, the Company need not wait more than ten (10) minutes for the busy line to clear; if the call is completed to the Employee,</a:t>
            </a:r>
            <a:r>
              <a:rPr lang="en-US" dirty="0"/>
              <a:t> The Company need not wait more than ten (10) minutes for the Employee to return the call in person </a:t>
            </a:r>
            <a:r>
              <a:rPr lang="en-US" b="1" dirty="0">
                <a:solidFill>
                  <a:srgbClr val="FF0000"/>
                </a:solidFill>
              </a:rPr>
              <a:t>or respond by text</a:t>
            </a:r>
            <a:r>
              <a:rPr lang="en-US" dirty="0"/>
              <a:t>.</a:t>
            </a:r>
          </a:p>
          <a:p>
            <a:endParaRPr lang="en-US" dirty="0"/>
          </a:p>
        </p:txBody>
      </p:sp>
    </p:spTree>
    <p:extLst>
      <p:ext uri="{BB962C8B-B14F-4D97-AF65-F5344CB8AC3E}">
        <p14:creationId xmlns:p14="http://schemas.microsoft.com/office/powerpoint/2010/main" val="2234721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F3F0B-A79F-4AC8-BF3D-E778EE63608B}"/>
              </a:ext>
            </a:extLst>
          </p:cNvPr>
          <p:cNvSpPr>
            <a:spLocks noGrp="1"/>
          </p:cNvSpPr>
          <p:nvPr>
            <p:ph type="title"/>
          </p:nvPr>
        </p:nvSpPr>
        <p:spPr>
          <a:xfrm>
            <a:off x="1954635" y="624110"/>
            <a:ext cx="9549978" cy="1280890"/>
          </a:xfrm>
        </p:spPr>
        <p:txBody>
          <a:bodyPr>
            <a:normAutofit/>
          </a:bodyPr>
          <a:lstStyle/>
          <a:p>
            <a:r>
              <a:rPr lang="en-US" sz="4400" b="1" dirty="0">
                <a:solidFill>
                  <a:schemeClr val="tx1"/>
                </a:solidFill>
                <a:latin typeface="Calibri Light" panose="020F0302020204030204" pitchFamily="34" charset="0"/>
                <a:cs typeface="Calibri Light" panose="020F0302020204030204" pitchFamily="34" charset="0"/>
              </a:rPr>
              <a:t>12.01.00</a:t>
            </a:r>
          </a:p>
        </p:txBody>
      </p:sp>
      <p:graphicFrame>
        <p:nvGraphicFramePr>
          <p:cNvPr id="4" name="Table 3">
            <a:extLst>
              <a:ext uri="{FF2B5EF4-FFF2-40B4-BE49-F238E27FC236}">
                <a16:creationId xmlns:a16="http://schemas.microsoft.com/office/drawing/2014/main" id="{CD94D5F2-E39D-9B57-2DE4-178AFCF2AE73}"/>
              </a:ext>
            </a:extLst>
          </p:cNvPr>
          <p:cNvGraphicFramePr>
            <a:graphicFrameLocks noGrp="1"/>
          </p:cNvGraphicFramePr>
          <p:nvPr>
            <p:extLst>
              <p:ext uri="{D42A27DB-BD31-4B8C-83A1-F6EECF244321}">
                <p14:modId xmlns:p14="http://schemas.microsoft.com/office/powerpoint/2010/main" val="3973958511"/>
              </p:ext>
            </p:extLst>
          </p:nvPr>
        </p:nvGraphicFramePr>
        <p:xfrm>
          <a:off x="2907102" y="4471114"/>
          <a:ext cx="5989131" cy="1365123"/>
        </p:xfrm>
        <a:graphic>
          <a:graphicData uri="http://schemas.openxmlformats.org/drawingml/2006/table">
            <a:tbl>
              <a:tblPr firstRow="1" firstCol="1" bandRow="1">
                <a:tableStyleId>{5C22544A-7EE6-4342-B048-85BDC9FD1C3A}</a:tableStyleId>
              </a:tblPr>
              <a:tblGrid>
                <a:gridCol w="1359981">
                  <a:extLst>
                    <a:ext uri="{9D8B030D-6E8A-4147-A177-3AD203B41FA5}">
                      <a16:colId xmlns:a16="http://schemas.microsoft.com/office/drawing/2014/main" val="2973665683"/>
                    </a:ext>
                  </a:extLst>
                </a:gridCol>
                <a:gridCol w="1371600">
                  <a:extLst>
                    <a:ext uri="{9D8B030D-6E8A-4147-A177-3AD203B41FA5}">
                      <a16:colId xmlns:a16="http://schemas.microsoft.com/office/drawing/2014/main" val="494645527"/>
                    </a:ext>
                  </a:extLst>
                </a:gridCol>
                <a:gridCol w="1885950">
                  <a:extLst>
                    <a:ext uri="{9D8B030D-6E8A-4147-A177-3AD203B41FA5}">
                      <a16:colId xmlns:a16="http://schemas.microsoft.com/office/drawing/2014/main" val="1815804432"/>
                    </a:ext>
                  </a:extLst>
                </a:gridCol>
                <a:gridCol w="1371600">
                  <a:extLst>
                    <a:ext uri="{9D8B030D-6E8A-4147-A177-3AD203B41FA5}">
                      <a16:colId xmlns:a16="http://schemas.microsoft.com/office/drawing/2014/main" val="2490177012"/>
                    </a:ext>
                  </a:extLst>
                </a:gridCol>
              </a:tblGrid>
              <a:tr h="713740">
                <a:tc>
                  <a:txBody>
                    <a:bodyPr/>
                    <a:lstStyle/>
                    <a:p>
                      <a:pPr marL="0" marR="0" algn="ctr">
                        <a:lnSpc>
                          <a:spcPct val="107000"/>
                        </a:lnSpc>
                        <a:spcAft>
                          <a:spcPts val="800"/>
                        </a:spcAft>
                        <a:buNone/>
                      </a:pPr>
                      <a:r>
                        <a:rPr lang="en-US" sz="1100" kern="100" dirty="0">
                          <a:effectLst/>
                        </a:rPr>
                        <a:t>Years of</a:t>
                      </a:r>
                    </a:p>
                    <a:p>
                      <a:pPr marL="0" marR="0" algn="ctr">
                        <a:lnSpc>
                          <a:spcPct val="107000"/>
                        </a:lnSpc>
                        <a:spcAft>
                          <a:spcPts val="800"/>
                        </a:spcAft>
                        <a:buNone/>
                      </a:pPr>
                      <a:r>
                        <a:rPr lang="en-US" sz="1100" kern="100" dirty="0">
                          <a:effectLst/>
                        </a:rPr>
                        <a:t>Continuous</a:t>
                      </a:r>
                    </a:p>
                    <a:p>
                      <a:pPr marL="0" marR="0" algn="ctr">
                        <a:lnSpc>
                          <a:spcPct val="107000"/>
                        </a:lnSpc>
                        <a:spcAft>
                          <a:spcPts val="800"/>
                        </a:spcAft>
                        <a:buNone/>
                      </a:pPr>
                      <a:r>
                        <a:rPr lang="en-US" sz="1100" kern="100" dirty="0">
                          <a:effectLst/>
                        </a:rPr>
                        <a:t>Service</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accent2">
                        <a:lumMod val="75000"/>
                      </a:schemeClr>
                    </a:solidFill>
                  </a:tcPr>
                </a:tc>
                <a:tc>
                  <a:txBody>
                    <a:bodyPr/>
                    <a:lstStyle/>
                    <a:p>
                      <a:pPr marL="0" marR="0" algn="ctr">
                        <a:lnSpc>
                          <a:spcPct val="107000"/>
                        </a:lnSpc>
                        <a:spcAft>
                          <a:spcPts val="800"/>
                        </a:spcAft>
                        <a:buNone/>
                      </a:pPr>
                      <a:r>
                        <a:rPr lang="en-US" sz="1100" kern="100" dirty="0">
                          <a:effectLst/>
                        </a:rPr>
                        <a:t>Annual PTO Hours</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accent2">
                        <a:lumMod val="75000"/>
                      </a:schemeClr>
                    </a:solidFill>
                  </a:tcPr>
                </a:tc>
                <a:tc>
                  <a:txBody>
                    <a:bodyPr/>
                    <a:lstStyle/>
                    <a:p>
                      <a:pPr marL="0" marR="0" algn="ctr">
                        <a:lnSpc>
                          <a:spcPct val="107000"/>
                        </a:lnSpc>
                        <a:spcAft>
                          <a:spcPts val="800"/>
                        </a:spcAft>
                        <a:buNone/>
                      </a:pPr>
                      <a:r>
                        <a:rPr lang="en-US" sz="1100" kern="100" dirty="0">
                          <a:effectLst/>
                        </a:rPr>
                        <a:t>Accrued Hours/Pay Period</a:t>
                      </a:r>
                    </a:p>
                    <a:p>
                      <a:pPr marL="0" marR="0" algn="ctr">
                        <a:lnSpc>
                          <a:spcPct val="107000"/>
                        </a:lnSpc>
                        <a:spcAft>
                          <a:spcPts val="800"/>
                        </a:spcAft>
                        <a:buNone/>
                      </a:pPr>
                      <a:r>
                        <a:rPr lang="en-US" sz="1100" kern="100" dirty="0">
                          <a:effectLst/>
                        </a:rPr>
                        <a:t>(26 pay periods)</a:t>
                      </a:r>
                    </a:p>
                    <a:p>
                      <a:pPr marL="0" marR="0" algn="ctr">
                        <a:lnSpc>
                          <a:spcPct val="107000"/>
                        </a:lnSpc>
                        <a:spcAft>
                          <a:spcPts val="800"/>
                        </a:spcAft>
                        <a:buNone/>
                      </a:pPr>
                      <a:r>
                        <a:rPr lang="en-US" sz="1100" kern="100" dirty="0">
                          <a:effectLst/>
                        </a:rPr>
                        <a:t>Bi-Weekly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accent2">
                        <a:lumMod val="75000"/>
                      </a:schemeClr>
                    </a:solidFill>
                  </a:tcPr>
                </a:tc>
                <a:tc>
                  <a:txBody>
                    <a:bodyPr/>
                    <a:lstStyle/>
                    <a:p>
                      <a:pPr marL="0" marR="0" algn="ctr">
                        <a:lnSpc>
                          <a:spcPct val="107000"/>
                        </a:lnSpc>
                        <a:spcAft>
                          <a:spcPts val="800"/>
                        </a:spcAft>
                        <a:buNone/>
                      </a:pPr>
                      <a:r>
                        <a:rPr lang="en-US" sz="1100" kern="100" dirty="0">
                          <a:effectLst/>
                        </a:rPr>
                        <a:t>Maximum PTO Bank</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accent2">
                        <a:lumMod val="75000"/>
                      </a:schemeClr>
                    </a:solidFill>
                  </a:tcPr>
                </a:tc>
                <a:extLst>
                  <a:ext uri="{0D108BD9-81ED-4DB2-BD59-A6C34878D82A}">
                    <a16:rowId xmlns:a16="http://schemas.microsoft.com/office/drawing/2014/main" val="1688831412"/>
                  </a:ext>
                </a:extLst>
              </a:tr>
              <a:tr h="0">
                <a:tc>
                  <a:txBody>
                    <a:bodyPr/>
                    <a:lstStyle/>
                    <a:p>
                      <a:pPr marL="0" marR="0" algn="ctr">
                        <a:lnSpc>
                          <a:spcPct val="107000"/>
                        </a:lnSpc>
                        <a:spcAft>
                          <a:spcPts val="800"/>
                        </a:spcAft>
                        <a:buNone/>
                      </a:pPr>
                      <a:r>
                        <a:rPr lang="en-US" sz="1100" kern="100" dirty="0">
                          <a:effectLst/>
                        </a:rPr>
                        <a:t> </a:t>
                      </a:r>
                    </a:p>
                    <a:p>
                      <a:pPr marL="0" marR="0" algn="ctr">
                        <a:lnSpc>
                          <a:spcPct val="107000"/>
                        </a:lnSpc>
                        <a:spcAft>
                          <a:spcPts val="800"/>
                        </a:spcAft>
                        <a:buNone/>
                      </a:pPr>
                      <a:r>
                        <a:rPr lang="en-US" sz="1100" kern="100" dirty="0">
                          <a:effectLst/>
                        </a:rPr>
                        <a:t>0</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accent2">
                        <a:lumMod val="60000"/>
                        <a:lumOff val="40000"/>
                      </a:schemeClr>
                    </a:solidFill>
                  </a:tcPr>
                </a:tc>
                <a:tc>
                  <a:txBody>
                    <a:bodyPr/>
                    <a:lstStyle/>
                    <a:p>
                      <a:pPr marL="0" marR="0" algn="ctr">
                        <a:lnSpc>
                          <a:spcPct val="107000"/>
                        </a:lnSpc>
                        <a:spcAft>
                          <a:spcPts val="800"/>
                        </a:spcAft>
                        <a:buNone/>
                      </a:pPr>
                      <a:r>
                        <a:rPr lang="en-US" sz="1100" b="1" kern="100" dirty="0">
                          <a:effectLst/>
                        </a:rPr>
                        <a:t> </a:t>
                      </a:r>
                    </a:p>
                    <a:p>
                      <a:pPr marL="0" marR="0" algn="ctr">
                        <a:lnSpc>
                          <a:spcPct val="107000"/>
                        </a:lnSpc>
                        <a:spcAft>
                          <a:spcPts val="800"/>
                        </a:spcAft>
                        <a:buNone/>
                      </a:pPr>
                      <a:r>
                        <a:rPr lang="en-US" sz="1100" b="1" kern="100" dirty="0">
                          <a:effectLst/>
                        </a:rPr>
                        <a:t>130</a:t>
                      </a:r>
                      <a:endParaRPr lang="en-US" sz="11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rgbClr val="FFFF00"/>
                    </a:solidFill>
                  </a:tcPr>
                </a:tc>
                <a:tc>
                  <a:txBody>
                    <a:bodyPr/>
                    <a:lstStyle/>
                    <a:p>
                      <a:pPr marL="0" marR="0" algn="ctr">
                        <a:lnSpc>
                          <a:spcPct val="107000"/>
                        </a:lnSpc>
                        <a:spcAft>
                          <a:spcPts val="800"/>
                        </a:spcAft>
                        <a:buNone/>
                      </a:pPr>
                      <a:r>
                        <a:rPr lang="en-US" sz="1100" b="1" kern="100" dirty="0">
                          <a:effectLst/>
                        </a:rPr>
                        <a:t> </a:t>
                      </a:r>
                    </a:p>
                    <a:p>
                      <a:pPr marL="0" marR="0" algn="ctr">
                        <a:lnSpc>
                          <a:spcPct val="107000"/>
                        </a:lnSpc>
                        <a:spcAft>
                          <a:spcPts val="800"/>
                        </a:spcAft>
                        <a:buNone/>
                      </a:pPr>
                      <a:r>
                        <a:rPr lang="en-US" sz="1100" b="1" kern="100" dirty="0">
                          <a:effectLst/>
                        </a:rPr>
                        <a:t>4.08</a:t>
                      </a:r>
                      <a:endParaRPr lang="en-US" sz="11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rgbClr val="FFFF00"/>
                    </a:solidFill>
                  </a:tcPr>
                </a:tc>
                <a:tc>
                  <a:txBody>
                    <a:bodyPr/>
                    <a:lstStyle/>
                    <a:p>
                      <a:pPr marL="0" marR="0" algn="ctr">
                        <a:lnSpc>
                          <a:spcPct val="107000"/>
                        </a:lnSpc>
                        <a:spcAft>
                          <a:spcPts val="800"/>
                        </a:spcAft>
                        <a:buNone/>
                      </a:pPr>
                      <a:r>
                        <a:rPr lang="en-US" sz="1100" b="1" kern="100" dirty="0">
                          <a:effectLst/>
                        </a:rPr>
                        <a:t> </a:t>
                      </a:r>
                    </a:p>
                    <a:p>
                      <a:pPr marL="0" marR="0" algn="ctr">
                        <a:lnSpc>
                          <a:spcPct val="107000"/>
                        </a:lnSpc>
                        <a:spcAft>
                          <a:spcPts val="800"/>
                        </a:spcAft>
                        <a:buNone/>
                      </a:pPr>
                      <a:r>
                        <a:rPr lang="en-US" sz="1100" b="1" kern="100" dirty="0">
                          <a:effectLst/>
                        </a:rPr>
                        <a:t>195</a:t>
                      </a:r>
                      <a:endParaRPr lang="en-US" sz="11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rgbClr val="FFFF00"/>
                    </a:solidFill>
                  </a:tcPr>
                </a:tc>
                <a:extLst>
                  <a:ext uri="{0D108BD9-81ED-4DB2-BD59-A6C34878D82A}">
                    <a16:rowId xmlns:a16="http://schemas.microsoft.com/office/drawing/2014/main" val="2122485004"/>
                  </a:ext>
                </a:extLst>
              </a:tr>
            </a:tbl>
          </a:graphicData>
        </a:graphic>
      </p:graphicFrame>
      <p:sp>
        <p:nvSpPr>
          <p:cNvPr id="6" name="Rectangle 1">
            <a:extLst>
              <a:ext uri="{FF2B5EF4-FFF2-40B4-BE49-F238E27FC236}">
                <a16:creationId xmlns:a16="http://schemas.microsoft.com/office/drawing/2014/main" id="{4D48D991-5F04-D7BB-75A0-98D1D3CFFB24}"/>
              </a:ext>
            </a:extLst>
          </p:cNvPr>
          <p:cNvSpPr>
            <a:spLocks noChangeArrowheads="1"/>
          </p:cNvSpPr>
          <p:nvPr/>
        </p:nvSpPr>
        <p:spPr bwMode="auto">
          <a:xfrm>
            <a:off x="1061049" y="1712643"/>
            <a:ext cx="10808898"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solidFill>
                  <a:schemeClr val="tx1"/>
                </a:solidFill>
                <a:effectLst/>
                <a:latin typeface="Calibri" panose="020F0502020204030204" pitchFamily="34" charset="0"/>
                <a:ea typeface="Aptos" panose="020B0004020202020204" pitchFamily="34" charset="0"/>
                <a:cs typeface="Calibri" panose="020F0502020204030204" pitchFamily="34" charset="0"/>
              </a:rPr>
              <a:t>12.01.00</a:t>
            </a:r>
            <a:r>
              <a:rPr kumimoji="0" lang="en-US" altLang="en-US" sz="1600" b="1" i="0" u="none" strike="noStrike" cap="none" normalizeH="0" baseline="0" dirty="0">
                <a:ln>
                  <a:noFill/>
                </a:ln>
                <a:solidFill>
                  <a:schemeClr val="tx1"/>
                </a:solidFill>
                <a:effectLst/>
                <a:latin typeface="Calibri" panose="020F0502020204030204" pitchFamily="34" charset="0"/>
                <a:ea typeface="Aptos" panose="020B0004020202020204" pitchFamily="34" charset="0"/>
                <a:cs typeface="Calibri" panose="020F0502020204030204" pitchFamily="34" charset="0"/>
              </a:rPr>
              <a:t>	</a:t>
            </a:r>
            <a:r>
              <a:rPr kumimoji="0" lang="en-US" altLang="en-US" sz="1600" b="0" i="0" u="none" strike="noStrike" cap="none" normalizeH="0" baseline="0" dirty="0">
                <a:ln>
                  <a:noFill/>
                </a:ln>
                <a:solidFill>
                  <a:schemeClr val="tx1"/>
                </a:solidFill>
                <a:effectLst/>
                <a:latin typeface="Calibri" panose="020F0502020204030204" pitchFamily="34" charset="0"/>
                <a:ea typeface="Aptos" panose="020B0004020202020204" pitchFamily="34" charset="0"/>
                <a:cs typeface="Calibri" panose="020F0502020204030204" pitchFamily="34" charset="0"/>
              </a:rPr>
              <a:t>PTO is earned based on continuous years of service as determined by an Employee</a:t>
            </a:r>
            <a:r>
              <a:rPr kumimoji="0" lang="en-US" altLang="en-US" sz="16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Calibri" panose="020F0502020204030204" pitchFamily="34" charset="0"/>
              </a:rPr>
              <a:t>’</a:t>
            </a:r>
            <a:r>
              <a:rPr kumimoji="0" lang="en-US" altLang="en-US" sz="1600" b="0" i="0" u="none" strike="noStrike" cap="none" normalizeH="0" baseline="0" dirty="0">
                <a:ln>
                  <a:noFill/>
                </a:ln>
                <a:solidFill>
                  <a:schemeClr val="tx1"/>
                </a:solidFill>
                <a:effectLst/>
                <a:latin typeface="Calibri" panose="020F0502020204030204" pitchFamily="34" charset="0"/>
                <a:ea typeface="Aptos" panose="020B0004020202020204" pitchFamily="34" charset="0"/>
                <a:cs typeface="Calibri" panose="020F0502020204030204" pitchFamily="34" charset="0"/>
              </a:rPr>
              <a:t>s most recent date of hire.</a:t>
            </a:r>
            <a:endParaRPr kumimoji="0" lang="en-US" altLang="en-US" sz="1050" b="0" i="0" u="none" strike="noStrike" cap="none" normalizeH="0" baseline="0" dirty="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anose="020F0502020204030204" pitchFamily="34" charset="0"/>
                <a:ea typeface="Aptos" panose="020B0004020202020204" pitchFamily="34" charset="0"/>
                <a:cs typeface="Calibri" panose="020F0502020204030204" pitchFamily="34" charset="0"/>
              </a:rPr>
              <a:t>An Employee may only use accrued and available PTO hours.</a:t>
            </a:r>
            <a:endParaRPr kumimoji="0" lang="en-US" altLang="en-US" sz="1050" b="0" i="0" u="none" strike="noStrike" cap="none" normalizeH="0" baseline="0" dirty="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anose="020F0502020204030204" pitchFamily="34" charset="0"/>
                <a:ea typeface="Aptos" panose="020B0004020202020204" pitchFamily="34" charset="0"/>
                <a:cs typeface="Calibri" panose="020F0502020204030204" pitchFamily="34" charset="0"/>
              </a:rPr>
              <a:t>PTO is accrued at the end of each pay period according to the tables below.</a:t>
            </a:r>
            <a:endParaRPr kumimoji="0" lang="en-US" altLang="en-US" sz="1050" b="0" i="0" u="none" strike="noStrike" cap="none" normalizeH="0" baseline="0" dirty="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anose="020F0502020204030204" pitchFamily="34" charset="0"/>
                <a:ea typeface="Aptos" panose="020B0004020202020204" pitchFamily="34" charset="0"/>
                <a:cs typeface="Calibri" panose="020F0502020204030204" pitchFamily="34" charset="0"/>
              </a:rPr>
              <a:t>Employees who are newly hired or re-hired shall receive twenty-four (24) hours accrual of PTO at the end of their first pay period. Employees will accrue PTO according to TABLE 1 until they reach one (1) continuous year of service.</a:t>
            </a:r>
            <a:endParaRPr kumimoji="0" lang="en-US" altLang="en-US" sz="1050" b="0" i="0" u="none" strike="noStrike" cap="none" normalizeH="0" baseline="0" dirty="0">
              <a:ln>
                <a:noFill/>
              </a:ln>
              <a:solidFill>
                <a:schemeClr val="tx1"/>
              </a:solidFill>
              <a:effectLst/>
            </a:endParaRPr>
          </a:p>
        </p:txBody>
      </p:sp>
      <p:sp>
        <p:nvSpPr>
          <p:cNvPr id="10" name="TextBox 9">
            <a:extLst>
              <a:ext uri="{FF2B5EF4-FFF2-40B4-BE49-F238E27FC236}">
                <a16:creationId xmlns:a16="http://schemas.microsoft.com/office/drawing/2014/main" id="{DBC3FD3E-618A-565C-0925-E9631AD4F536}"/>
              </a:ext>
            </a:extLst>
          </p:cNvPr>
          <p:cNvSpPr txBox="1"/>
          <p:nvPr/>
        </p:nvSpPr>
        <p:spPr>
          <a:xfrm>
            <a:off x="3390181" y="3269411"/>
            <a:ext cx="5762445" cy="923330"/>
          </a:xfrm>
          <a:prstGeom prst="rect">
            <a:avLst/>
          </a:prstGeom>
          <a:noFill/>
        </p:spPr>
        <p:txBody>
          <a:bodyPr wrap="square" rtlCol="0">
            <a:spAutoFit/>
          </a:bodyPr>
          <a:lstStyle/>
          <a:p>
            <a:pPr lvl="0" defTabSz="914400" eaLnBrk="0" fontAlgn="base" hangingPunct="0">
              <a:spcBef>
                <a:spcPct val="0"/>
              </a:spcBef>
              <a:spcAft>
                <a:spcPct val="0"/>
              </a:spcAft>
            </a:pPr>
            <a:r>
              <a:rPr lang="en-US" altLang="en-US" b="1">
                <a:latin typeface="Calibri" panose="020F0502020204030204" pitchFamily="34" charset="0"/>
                <a:ea typeface="Aptos" panose="020B0004020202020204" pitchFamily="34" charset="0"/>
                <a:cs typeface="Calibri" panose="020F0502020204030204" pitchFamily="34" charset="0"/>
              </a:rPr>
              <a:t>TABLE 1</a:t>
            </a:r>
            <a:endParaRPr lang="en-US" altLang="en-US" sz="1100"/>
          </a:p>
          <a:p>
            <a:pPr lvl="0" defTabSz="914400" eaLnBrk="0" fontAlgn="base" hangingPunct="0">
              <a:spcBef>
                <a:spcPct val="0"/>
              </a:spcBef>
              <a:spcAft>
                <a:spcPct val="0"/>
              </a:spcAft>
            </a:pPr>
            <a:r>
              <a:rPr lang="en-US" altLang="en-US">
                <a:latin typeface="Calibri" panose="020F0502020204030204" pitchFamily="34" charset="0"/>
                <a:ea typeface="Aptos" panose="020B0004020202020204" pitchFamily="34" charset="0"/>
                <a:cs typeface="Calibri" panose="020F0502020204030204" pitchFamily="34" charset="0"/>
              </a:rPr>
              <a:t>Employees will accrue PTO in accordance with TABLE 2 when they reach one (1) year of continuous service. </a:t>
            </a:r>
            <a:endParaRPr lang="en-US" altLang="en-US" sz="1100" dirty="0"/>
          </a:p>
        </p:txBody>
      </p:sp>
    </p:spTree>
    <p:extLst>
      <p:ext uri="{BB962C8B-B14F-4D97-AF65-F5344CB8AC3E}">
        <p14:creationId xmlns:p14="http://schemas.microsoft.com/office/powerpoint/2010/main" val="1063489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9B022-7AF4-6003-F152-D6BDDD3EE396}"/>
              </a:ext>
            </a:extLst>
          </p:cNvPr>
          <p:cNvSpPr>
            <a:spLocks noGrp="1"/>
          </p:cNvSpPr>
          <p:nvPr>
            <p:ph type="title"/>
          </p:nvPr>
        </p:nvSpPr>
        <p:spPr/>
        <p:txBody>
          <a:bodyPr/>
          <a:lstStyle/>
          <a:p>
            <a:r>
              <a:rPr lang="en-US" altLang="en-US" b="1" dirty="0">
                <a:solidFill>
                  <a:schemeClr val="tx1"/>
                </a:solidFill>
                <a:latin typeface="Calibri" panose="020F0502020204030204" pitchFamily="34" charset="0"/>
                <a:ea typeface="Aptos" panose="020B0004020202020204" pitchFamily="34" charset="0"/>
                <a:cs typeface="Calibri" panose="020F0502020204030204" pitchFamily="34" charset="0"/>
              </a:rPr>
              <a:t>TABLE 2</a:t>
            </a:r>
            <a:endParaRPr lang="en-US" dirty="0"/>
          </a:p>
        </p:txBody>
      </p:sp>
      <p:graphicFrame>
        <p:nvGraphicFramePr>
          <p:cNvPr id="4" name="Content Placeholder 3">
            <a:extLst>
              <a:ext uri="{FF2B5EF4-FFF2-40B4-BE49-F238E27FC236}">
                <a16:creationId xmlns:a16="http://schemas.microsoft.com/office/drawing/2014/main" id="{D611ED78-550A-8CB5-5480-ABA1661B20B9}"/>
              </a:ext>
            </a:extLst>
          </p:cNvPr>
          <p:cNvGraphicFramePr>
            <a:graphicFrameLocks noGrp="1"/>
          </p:cNvGraphicFramePr>
          <p:nvPr>
            <p:ph idx="1"/>
            <p:extLst>
              <p:ext uri="{D42A27DB-BD31-4B8C-83A1-F6EECF244321}">
                <p14:modId xmlns:p14="http://schemas.microsoft.com/office/powerpoint/2010/main" val="3691521570"/>
              </p:ext>
            </p:extLst>
          </p:nvPr>
        </p:nvGraphicFramePr>
        <p:xfrm>
          <a:off x="3243963" y="2224798"/>
          <a:ext cx="6001385" cy="3626993"/>
        </p:xfrm>
        <a:graphic>
          <a:graphicData uri="http://schemas.openxmlformats.org/drawingml/2006/table">
            <a:tbl>
              <a:tblPr firstRow="1" firstCol="1" bandRow="1">
                <a:tableStyleId>{5C22544A-7EE6-4342-B048-85BDC9FD1C3A}</a:tableStyleId>
              </a:tblPr>
              <a:tblGrid>
                <a:gridCol w="1372235">
                  <a:extLst>
                    <a:ext uri="{9D8B030D-6E8A-4147-A177-3AD203B41FA5}">
                      <a16:colId xmlns:a16="http://schemas.microsoft.com/office/drawing/2014/main" val="3612160770"/>
                    </a:ext>
                  </a:extLst>
                </a:gridCol>
                <a:gridCol w="1371600">
                  <a:extLst>
                    <a:ext uri="{9D8B030D-6E8A-4147-A177-3AD203B41FA5}">
                      <a16:colId xmlns:a16="http://schemas.microsoft.com/office/drawing/2014/main" val="4145351355"/>
                    </a:ext>
                  </a:extLst>
                </a:gridCol>
                <a:gridCol w="1885950">
                  <a:extLst>
                    <a:ext uri="{9D8B030D-6E8A-4147-A177-3AD203B41FA5}">
                      <a16:colId xmlns:a16="http://schemas.microsoft.com/office/drawing/2014/main" val="1243197519"/>
                    </a:ext>
                  </a:extLst>
                </a:gridCol>
                <a:gridCol w="1371600">
                  <a:extLst>
                    <a:ext uri="{9D8B030D-6E8A-4147-A177-3AD203B41FA5}">
                      <a16:colId xmlns:a16="http://schemas.microsoft.com/office/drawing/2014/main" val="1017102575"/>
                    </a:ext>
                  </a:extLst>
                </a:gridCol>
              </a:tblGrid>
              <a:tr h="713740">
                <a:tc>
                  <a:txBody>
                    <a:bodyPr/>
                    <a:lstStyle/>
                    <a:p>
                      <a:pPr marL="0" marR="0" algn="ctr">
                        <a:lnSpc>
                          <a:spcPct val="107000"/>
                        </a:lnSpc>
                        <a:spcAft>
                          <a:spcPts val="800"/>
                        </a:spcAft>
                        <a:buNone/>
                      </a:pPr>
                      <a:r>
                        <a:rPr lang="en-US" sz="1100" kern="100" dirty="0">
                          <a:effectLst/>
                        </a:rPr>
                        <a:t>Years of</a:t>
                      </a:r>
                    </a:p>
                    <a:p>
                      <a:pPr marL="0" marR="0" algn="ctr">
                        <a:lnSpc>
                          <a:spcPct val="107000"/>
                        </a:lnSpc>
                        <a:spcAft>
                          <a:spcPts val="800"/>
                        </a:spcAft>
                        <a:buNone/>
                      </a:pPr>
                      <a:r>
                        <a:rPr lang="en-US" sz="1100" kern="100" dirty="0">
                          <a:effectLst/>
                        </a:rPr>
                        <a:t>Continuous</a:t>
                      </a:r>
                    </a:p>
                    <a:p>
                      <a:pPr marL="0" marR="0" algn="ctr">
                        <a:lnSpc>
                          <a:spcPct val="107000"/>
                        </a:lnSpc>
                        <a:spcAft>
                          <a:spcPts val="800"/>
                        </a:spcAft>
                        <a:buNone/>
                      </a:pPr>
                      <a:r>
                        <a:rPr lang="en-US" sz="1100" kern="100" dirty="0">
                          <a:effectLst/>
                        </a:rPr>
                        <a:t>Service</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accent3">
                        <a:lumMod val="60000"/>
                        <a:lumOff val="40000"/>
                      </a:schemeClr>
                    </a:solidFill>
                  </a:tcPr>
                </a:tc>
                <a:tc>
                  <a:txBody>
                    <a:bodyPr/>
                    <a:lstStyle/>
                    <a:p>
                      <a:pPr marL="0" marR="0" algn="ctr">
                        <a:lnSpc>
                          <a:spcPct val="107000"/>
                        </a:lnSpc>
                        <a:spcAft>
                          <a:spcPts val="800"/>
                        </a:spcAft>
                        <a:buNone/>
                      </a:pPr>
                      <a:r>
                        <a:rPr lang="en-US" sz="1100" kern="100" dirty="0">
                          <a:effectLst/>
                        </a:rPr>
                        <a:t>Annual PTO Hours</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accent3">
                        <a:lumMod val="60000"/>
                        <a:lumOff val="40000"/>
                      </a:schemeClr>
                    </a:solidFill>
                  </a:tcPr>
                </a:tc>
                <a:tc>
                  <a:txBody>
                    <a:bodyPr/>
                    <a:lstStyle/>
                    <a:p>
                      <a:pPr marL="0" marR="0" algn="ctr">
                        <a:lnSpc>
                          <a:spcPct val="107000"/>
                        </a:lnSpc>
                        <a:spcAft>
                          <a:spcPts val="800"/>
                        </a:spcAft>
                        <a:buNone/>
                      </a:pPr>
                      <a:r>
                        <a:rPr lang="en-US" sz="1100" kern="100" dirty="0">
                          <a:effectLst/>
                        </a:rPr>
                        <a:t>Accrued Hours/Pay Period</a:t>
                      </a:r>
                    </a:p>
                    <a:p>
                      <a:pPr marL="0" marR="0" algn="ctr">
                        <a:lnSpc>
                          <a:spcPct val="107000"/>
                        </a:lnSpc>
                        <a:spcAft>
                          <a:spcPts val="800"/>
                        </a:spcAft>
                        <a:buNone/>
                      </a:pPr>
                      <a:r>
                        <a:rPr lang="en-US" sz="1100" kern="100" dirty="0">
                          <a:effectLst/>
                        </a:rPr>
                        <a:t>(26 pay periods)</a:t>
                      </a:r>
                    </a:p>
                    <a:p>
                      <a:pPr marL="0" marR="0" algn="ctr">
                        <a:lnSpc>
                          <a:spcPct val="107000"/>
                        </a:lnSpc>
                        <a:spcAft>
                          <a:spcPts val="800"/>
                        </a:spcAft>
                        <a:buNone/>
                      </a:pPr>
                      <a:r>
                        <a:rPr lang="en-US" sz="1100" kern="100" dirty="0">
                          <a:effectLst/>
                        </a:rPr>
                        <a:t>Bi-Weekly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accent3">
                        <a:lumMod val="60000"/>
                        <a:lumOff val="40000"/>
                      </a:schemeClr>
                    </a:solidFill>
                  </a:tcPr>
                </a:tc>
                <a:tc>
                  <a:txBody>
                    <a:bodyPr/>
                    <a:lstStyle/>
                    <a:p>
                      <a:pPr marL="0" marR="0" algn="ctr">
                        <a:lnSpc>
                          <a:spcPct val="107000"/>
                        </a:lnSpc>
                        <a:spcAft>
                          <a:spcPts val="800"/>
                        </a:spcAft>
                        <a:buNone/>
                      </a:pPr>
                      <a:r>
                        <a:rPr lang="en-US" sz="1100" kern="100">
                          <a:effectLst/>
                        </a:rPr>
                        <a:t>Maximum PTO Bank</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accent3">
                        <a:lumMod val="60000"/>
                        <a:lumOff val="40000"/>
                      </a:schemeClr>
                    </a:solidFill>
                  </a:tcPr>
                </a:tc>
                <a:extLst>
                  <a:ext uri="{0D108BD9-81ED-4DB2-BD59-A6C34878D82A}">
                    <a16:rowId xmlns:a16="http://schemas.microsoft.com/office/drawing/2014/main" val="2930033979"/>
                  </a:ext>
                </a:extLst>
              </a:tr>
              <a:tr h="0">
                <a:tc>
                  <a:txBody>
                    <a:bodyPr/>
                    <a:lstStyle/>
                    <a:p>
                      <a:pPr marL="0" marR="0" algn="ctr">
                        <a:lnSpc>
                          <a:spcPct val="107000"/>
                        </a:lnSpc>
                        <a:spcAft>
                          <a:spcPts val="800"/>
                        </a:spcAft>
                        <a:buNone/>
                      </a:pPr>
                      <a:r>
                        <a:rPr lang="en-US" sz="1100" kern="100">
                          <a:effectLst/>
                        </a:rPr>
                        <a:t> </a:t>
                      </a:r>
                    </a:p>
                    <a:p>
                      <a:pPr marL="0" marR="0" algn="ctr">
                        <a:lnSpc>
                          <a:spcPct val="107000"/>
                        </a:lnSpc>
                        <a:spcAft>
                          <a:spcPts val="800"/>
                        </a:spcAft>
                        <a:buNone/>
                      </a:pPr>
                      <a:r>
                        <a:rPr lang="en-US" sz="1100" kern="100">
                          <a:effectLst/>
                        </a:rPr>
                        <a:t>1-4</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chemeClr val="accent3">
                        <a:lumMod val="60000"/>
                        <a:lumOff val="40000"/>
                      </a:schemeClr>
                    </a:solidFill>
                  </a:tcPr>
                </a:tc>
                <a:tc>
                  <a:txBody>
                    <a:bodyPr/>
                    <a:lstStyle/>
                    <a:p>
                      <a:pPr marL="0" marR="0" algn="ctr">
                        <a:lnSpc>
                          <a:spcPct val="107000"/>
                        </a:lnSpc>
                        <a:spcAft>
                          <a:spcPts val="800"/>
                        </a:spcAft>
                        <a:buNone/>
                      </a:pPr>
                      <a:r>
                        <a:rPr lang="en-US" sz="1100" b="1" kern="100" dirty="0">
                          <a:solidFill>
                            <a:schemeClr val="tx1"/>
                          </a:solidFill>
                          <a:effectLst/>
                        </a:rPr>
                        <a:t> </a:t>
                      </a:r>
                    </a:p>
                    <a:p>
                      <a:pPr marL="0" marR="0" algn="ctr">
                        <a:lnSpc>
                          <a:spcPct val="107000"/>
                        </a:lnSpc>
                        <a:spcAft>
                          <a:spcPts val="800"/>
                        </a:spcAft>
                        <a:buNone/>
                      </a:pPr>
                      <a:r>
                        <a:rPr lang="en-US" sz="1100" b="1" kern="100" dirty="0">
                          <a:solidFill>
                            <a:schemeClr val="tx1"/>
                          </a:solidFill>
                          <a:effectLst/>
                        </a:rPr>
                        <a:t>130</a:t>
                      </a:r>
                      <a:endParaRPr lang="en-US" sz="1100" b="1"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FFFF00"/>
                    </a:solidFill>
                  </a:tcPr>
                </a:tc>
                <a:tc>
                  <a:txBody>
                    <a:bodyPr/>
                    <a:lstStyle/>
                    <a:p>
                      <a:pPr marL="0" marR="0" algn="ctr">
                        <a:lnSpc>
                          <a:spcPct val="107000"/>
                        </a:lnSpc>
                        <a:spcAft>
                          <a:spcPts val="800"/>
                        </a:spcAft>
                        <a:buNone/>
                      </a:pPr>
                      <a:r>
                        <a:rPr lang="en-US" sz="1100" b="1" kern="100" dirty="0">
                          <a:solidFill>
                            <a:schemeClr val="tx1"/>
                          </a:solidFill>
                          <a:effectLst/>
                        </a:rPr>
                        <a:t> </a:t>
                      </a:r>
                    </a:p>
                    <a:p>
                      <a:pPr marL="0" marR="0" algn="ctr">
                        <a:lnSpc>
                          <a:spcPct val="107000"/>
                        </a:lnSpc>
                        <a:spcAft>
                          <a:spcPts val="800"/>
                        </a:spcAft>
                        <a:buNone/>
                      </a:pPr>
                      <a:r>
                        <a:rPr lang="en-US" sz="1100" b="1" kern="100" dirty="0">
                          <a:solidFill>
                            <a:schemeClr val="tx1"/>
                          </a:solidFill>
                          <a:effectLst/>
                        </a:rPr>
                        <a:t>5.00</a:t>
                      </a:r>
                      <a:endParaRPr lang="en-US" sz="1100" b="1"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FFFF00"/>
                    </a:solidFill>
                  </a:tcPr>
                </a:tc>
                <a:tc>
                  <a:txBody>
                    <a:bodyPr/>
                    <a:lstStyle/>
                    <a:p>
                      <a:pPr marL="0" marR="0" algn="ctr">
                        <a:lnSpc>
                          <a:spcPct val="107000"/>
                        </a:lnSpc>
                        <a:spcAft>
                          <a:spcPts val="800"/>
                        </a:spcAft>
                        <a:buNone/>
                      </a:pPr>
                      <a:r>
                        <a:rPr lang="en-US" sz="1100" b="1" kern="100" dirty="0">
                          <a:solidFill>
                            <a:schemeClr val="tx1"/>
                          </a:solidFill>
                          <a:effectLst/>
                        </a:rPr>
                        <a:t> </a:t>
                      </a:r>
                    </a:p>
                    <a:p>
                      <a:pPr marL="0" marR="0" algn="ctr">
                        <a:lnSpc>
                          <a:spcPct val="107000"/>
                        </a:lnSpc>
                        <a:spcAft>
                          <a:spcPts val="800"/>
                        </a:spcAft>
                        <a:buNone/>
                      </a:pPr>
                      <a:r>
                        <a:rPr lang="en-US" sz="1100" b="1" kern="100" dirty="0">
                          <a:solidFill>
                            <a:schemeClr val="tx1"/>
                          </a:solidFill>
                          <a:effectLst/>
                        </a:rPr>
                        <a:t>360</a:t>
                      </a:r>
                      <a:endParaRPr lang="en-US" sz="1100" b="1"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FFFF00"/>
                    </a:solidFill>
                  </a:tcPr>
                </a:tc>
                <a:extLst>
                  <a:ext uri="{0D108BD9-81ED-4DB2-BD59-A6C34878D82A}">
                    <a16:rowId xmlns:a16="http://schemas.microsoft.com/office/drawing/2014/main" val="1611492815"/>
                  </a:ext>
                </a:extLst>
              </a:tr>
              <a:tr h="0">
                <a:tc>
                  <a:txBody>
                    <a:bodyPr/>
                    <a:lstStyle/>
                    <a:p>
                      <a:pPr marL="0" marR="0" algn="ctr">
                        <a:lnSpc>
                          <a:spcPct val="107000"/>
                        </a:lnSpc>
                        <a:spcAft>
                          <a:spcPts val="800"/>
                        </a:spcAft>
                        <a:buNone/>
                      </a:pPr>
                      <a:r>
                        <a:rPr lang="en-US" sz="1100" kern="100">
                          <a:effectLst/>
                        </a:rPr>
                        <a:t> </a:t>
                      </a:r>
                    </a:p>
                    <a:p>
                      <a:pPr marL="0" marR="0" algn="ctr">
                        <a:lnSpc>
                          <a:spcPct val="107000"/>
                        </a:lnSpc>
                        <a:spcAft>
                          <a:spcPts val="800"/>
                        </a:spcAft>
                        <a:buNone/>
                      </a:pPr>
                      <a:r>
                        <a:rPr lang="en-US" sz="1100" kern="100">
                          <a:effectLst/>
                        </a:rPr>
                        <a:t>5-9</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chemeClr val="accent3">
                        <a:lumMod val="60000"/>
                        <a:lumOff val="40000"/>
                      </a:schemeClr>
                    </a:solidFill>
                  </a:tcPr>
                </a:tc>
                <a:tc>
                  <a:txBody>
                    <a:bodyPr/>
                    <a:lstStyle/>
                    <a:p>
                      <a:pPr marL="0" marR="0" algn="ctr">
                        <a:lnSpc>
                          <a:spcPct val="107000"/>
                        </a:lnSpc>
                        <a:spcAft>
                          <a:spcPts val="800"/>
                        </a:spcAft>
                        <a:buNone/>
                      </a:pPr>
                      <a:r>
                        <a:rPr lang="en-US" sz="1100" b="1" kern="100" dirty="0">
                          <a:solidFill>
                            <a:srgbClr val="FF0000"/>
                          </a:solidFill>
                          <a:effectLst/>
                        </a:rPr>
                        <a:t> </a:t>
                      </a:r>
                    </a:p>
                    <a:p>
                      <a:pPr marL="0" marR="0" algn="ctr">
                        <a:lnSpc>
                          <a:spcPct val="107000"/>
                        </a:lnSpc>
                        <a:spcAft>
                          <a:spcPts val="800"/>
                        </a:spcAft>
                        <a:buNone/>
                      </a:pPr>
                      <a:r>
                        <a:rPr lang="en-US" sz="1100" b="1" kern="100" dirty="0">
                          <a:solidFill>
                            <a:srgbClr val="FF0000"/>
                          </a:solidFill>
                          <a:effectLst/>
                        </a:rPr>
                        <a:t>180</a:t>
                      </a:r>
                      <a:endParaRPr lang="en-US" sz="11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FFFF00"/>
                    </a:solidFill>
                  </a:tcPr>
                </a:tc>
                <a:tc>
                  <a:txBody>
                    <a:bodyPr/>
                    <a:lstStyle/>
                    <a:p>
                      <a:pPr marL="0" marR="0" algn="ctr">
                        <a:lnSpc>
                          <a:spcPct val="107000"/>
                        </a:lnSpc>
                        <a:spcAft>
                          <a:spcPts val="800"/>
                        </a:spcAft>
                        <a:buNone/>
                      </a:pPr>
                      <a:r>
                        <a:rPr lang="en-US" sz="1100" b="1" kern="100" dirty="0">
                          <a:solidFill>
                            <a:srgbClr val="FF0000"/>
                          </a:solidFill>
                          <a:effectLst/>
                        </a:rPr>
                        <a:t> </a:t>
                      </a:r>
                    </a:p>
                    <a:p>
                      <a:pPr marL="0" marR="0" algn="ctr">
                        <a:lnSpc>
                          <a:spcPct val="107000"/>
                        </a:lnSpc>
                        <a:spcAft>
                          <a:spcPts val="800"/>
                        </a:spcAft>
                        <a:buNone/>
                      </a:pPr>
                      <a:r>
                        <a:rPr lang="en-US" sz="1100" b="1" kern="100" dirty="0">
                          <a:solidFill>
                            <a:srgbClr val="FF0000"/>
                          </a:solidFill>
                          <a:effectLst/>
                        </a:rPr>
                        <a:t>6.92</a:t>
                      </a:r>
                      <a:endParaRPr lang="en-US" sz="11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FFFF00"/>
                    </a:solidFill>
                  </a:tcPr>
                </a:tc>
                <a:tc>
                  <a:txBody>
                    <a:bodyPr/>
                    <a:lstStyle/>
                    <a:p>
                      <a:pPr marL="0" marR="0" algn="ctr">
                        <a:lnSpc>
                          <a:spcPct val="107000"/>
                        </a:lnSpc>
                        <a:spcAft>
                          <a:spcPts val="800"/>
                        </a:spcAft>
                        <a:buNone/>
                      </a:pPr>
                      <a:r>
                        <a:rPr lang="en-US" sz="1100" b="1" kern="100" dirty="0">
                          <a:solidFill>
                            <a:schemeClr val="tx1"/>
                          </a:solidFill>
                          <a:effectLst/>
                        </a:rPr>
                        <a:t> </a:t>
                      </a:r>
                    </a:p>
                    <a:p>
                      <a:pPr marL="0" marR="0" algn="ctr">
                        <a:lnSpc>
                          <a:spcPct val="107000"/>
                        </a:lnSpc>
                        <a:spcAft>
                          <a:spcPts val="800"/>
                        </a:spcAft>
                        <a:buNone/>
                      </a:pPr>
                      <a:r>
                        <a:rPr lang="en-US" sz="1100" b="1" kern="100" dirty="0">
                          <a:solidFill>
                            <a:schemeClr val="tx1"/>
                          </a:solidFill>
                          <a:effectLst/>
                        </a:rPr>
                        <a:t>360</a:t>
                      </a:r>
                      <a:endParaRPr lang="en-US" sz="1100" b="1"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FFFF00"/>
                    </a:solidFill>
                  </a:tcPr>
                </a:tc>
                <a:extLst>
                  <a:ext uri="{0D108BD9-81ED-4DB2-BD59-A6C34878D82A}">
                    <a16:rowId xmlns:a16="http://schemas.microsoft.com/office/drawing/2014/main" val="3272713898"/>
                  </a:ext>
                </a:extLst>
              </a:tr>
              <a:tr h="0">
                <a:tc>
                  <a:txBody>
                    <a:bodyPr/>
                    <a:lstStyle/>
                    <a:p>
                      <a:pPr marL="0" marR="0" algn="ctr">
                        <a:lnSpc>
                          <a:spcPct val="107000"/>
                        </a:lnSpc>
                        <a:spcAft>
                          <a:spcPts val="800"/>
                        </a:spcAft>
                        <a:buNone/>
                      </a:pPr>
                      <a:r>
                        <a:rPr lang="en-US" sz="1100" kern="100">
                          <a:effectLst/>
                        </a:rPr>
                        <a:t> </a:t>
                      </a:r>
                    </a:p>
                    <a:p>
                      <a:pPr marL="0" marR="0" algn="ctr">
                        <a:lnSpc>
                          <a:spcPct val="107000"/>
                        </a:lnSpc>
                        <a:spcAft>
                          <a:spcPts val="800"/>
                        </a:spcAft>
                        <a:buNone/>
                      </a:pPr>
                      <a:r>
                        <a:rPr lang="en-US" sz="1100" kern="100">
                          <a:effectLst/>
                        </a:rPr>
                        <a:t>10-14</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chemeClr val="accent3">
                        <a:lumMod val="60000"/>
                        <a:lumOff val="40000"/>
                      </a:schemeClr>
                    </a:solidFill>
                  </a:tcPr>
                </a:tc>
                <a:tc>
                  <a:txBody>
                    <a:bodyPr/>
                    <a:lstStyle/>
                    <a:p>
                      <a:pPr marL="0" marR="0" algn="ctr">
                        <a:lnSpc>
                          <a:spcPct val="107000"/>
                        </a:lnSpc>
                        <a:spcAft>
                          <a:spcPts val="800"/>
                        </a:spcAft>
                        <a:buNone/>
                      </a:pPr>
                      <a:r>
                        <a:rPr lang="en-US" sz="1100" b="1" kern="100">
                          <a:solidFill>
                            <a:srgbClr val="FF0000"/>
                          </a:solidFill>
                          <a:effectLst/>
                        </a:rPr>
                        <a:t> </a:t>
                      </a:r>
                    </a:p>
                    <a:p>
                      <a:pPr marL="0" marR="0" algn="ctr">
                        <a:lnSpc>
                          <a:spcPct val="107000"/>
                        </a:lnSpc>
                        <a:spcAft>
                          <a:spcPts val="800"/>
                        </a:spcAft>
                        <a:buNone/>
                      </a:pPr>
                      <a:r>
                        <a:rPr lang="en-US" sz="1100" b="1" kern="100">
                          <a:solidFill>
                            <a:srgbClr val="FF0000"/>
                          </a:solidFill>
                          <a:effectLst/>
                        </a:rPr>
                        <a:t>220</a:t>
                      </a:r>
                      <a:endParaRPr lang="en-US" sz="1100" b="1" kern="10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FFFF00"/>
                    </a:solidFill>
                  </a:tcPr>
                </a:tc>
                <a:tc>
                  <a:txBody>
                    <a:bodyPr/>
                    <a:lstStyle/>
                    <a:p>
                      <a:pPr marL="0" marR="0" algn="ctr">
                        <a:lnSpc>
                          <a:spcPct val="107000"/>
                        </a:lnSpc>
                        <a:spcAft>
                          <a:spcPts val="800"/>
                        </a:spcAft>
                        <a:buNone/>
                      </a:pPr>
                      <a:r>
                        <a:rPr lang="en-US" sz="1100" b="1" kern="100" dirty="0">
                          <a:solidFill>
                            <a:srgbClr val="FF0000"/>
                          </a:solidFill>
                          <a:effectLst/>
                        </a:rPr>
                        <a:t> </a:t>
                      </a:r>
                    </a:p>
                    <a:p>
                      <a:pPr marL="0" marR="0" algn="ctr">
                        <a:lnSpc>
                          <a:spcPct val="107000"/>
                        </a:lnSpc>
                        <a:spcAft>
                          <a:spcPts val="800"/>
                        </a:spcAft>
                        <a:buNone/>
                      </a:pPr>
                      <a:r>
                        <a:rPr lang="en-US" sz="1100" b="1" kern="100" dirty="0">
                          <a:solidFill>
                            <a:srgbClr val="FF0000"/>
                          </a:solidFill>
                          <a:effectLst/>
                        </a:rPr>
                        <a:t>8.46</a:t>
                      </a:r>
                      <a:endParaRPr lang="en-US" sz="11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FFFF00"/>
                    </a:solidFill>
                  </a:tcPr>
                </a:tc>
                <a:tc>
                  <a:txBody>
                    <a:bodyPr/>
                    <a:lstStyle/>
                    <a:p>
                      <a:pPr marL="0" marR="0" algn="ctr">
                        <a:lnSpc>
                          <a:spcPct val="107000"/>
                        </a:lnSpc>
                        <a:spcAft>
                          <a:spcPts val="800"/>
                        </a:spcAft>
                        <a:buNone/>
                      </a:pPr>
                      <a:r>
                        <a:rPr lang="en-US" sz="1100" b="1" kern="100" dirty="0">
                          <a:solidFill>
                            <a:schemeClr val="tx1"/>
                          </a:solidFill>
                          <a:effectLst/>
                        </a:rPr>
                        <a:t> </a:t>
                      </a:r>
                    </a:p>
                    <a:p>
                      <a:pPr marL="0" marR="0" algn="ctr">
                        <a:lnSpc>
                          <a:spcPct val="107000"/>
                        </a:lnSpc>
                        <a:spcAft>
                          <a:spcPts val="800"/>
                        </a:spcAft>
                        <a:buNone/>
                      </a:pPr>
                      <a:r>
                        <a:rPr lang="en-US" sz="1100" b="1" kern="100" dirty="0">
                          <a:solidFill>
                            <a:schemeClr val="tx1"/>
                          </a:solidFill>
                          <a:effectLst/>
                        </a:rPr>
                        <a:t>360</a:t>
                      </a:r>
                      <a:endParaRPr lang="en-US" sz="1100" b="1"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FFFF00"/>
                    </a:solidFill>
                  </a:tcPr>
                </a:tc>
                <a:extLst>
                  <a:ext uri="{0D108BD9-81ED-4DB2-BD59-A6C34878D82A}">
                    <a16:rowId xmlns:a16="http://schemas.microsoft.com/office/drawing/2014/main" val="943898898"/>
                  </a:ext>
                </a:extLst>
              </a:tr>
              <a:tr h="0">
                <a:tc>
                  <a:txBody>
                    <a:bodyPr/>
                    <a:lstStyle/>
                    <a:p>
                      <a:pPr marL="0" marR="0" algn="ctr">
                        <a:lnSpc>
                          <a:spcPct val="107000"/>
                        </a:lnSpc>
                        <a:spcAft>
                          <a:spcPts val="800"/>
                        </a:spcAft>
                        <a:buNone/>
                      </a:pPr>
                      <a:r>
                        <a:rPr lang="en-US" sz="1100" kern="100">
                          <a:effectLst/>
                        </a:rPr>
                        <a:t> </a:t>
                      </a:r>
                    </a:p>
                    <a:p>
                      <a:pPr marL="0" marR="0" algn="ctr">
                        <a:lnSpc>
                          <a:spcPct val="107000"/>
                        </a:lnSpc>
                        <a:spcAft>
                          <a:spcPts val="800"/>
                        </a:spcAft>
                        <a:buNone/>
                      </a:pPr>
                      <a:r>
                        <a:rPr lang="en-US" sz="1100" kern="100">
                          <a:effectLst/>
                        </a:rPr>
                        <a:t>15-19</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chemeClr val="accent3">
                        <a:lumMod val="60000"/>
                        <a:lumOff val="40000"/>
                      </a:schemeClr>
                    </a:solidFill>
                  </a:tcPr>
                </a:tc>
                <a:tc>
                  <a:txBody>
                    <a:bodyPr/>
                    <a:lstStyle/>
                    <a:p>
                      <a:pPr marL="0" marR="0" algn="ctr">
                        <a:lnSpc>
                          <a:spcPct val="107000"/>
                        </a:lnSpc>
                        <a:spcAft>
                          <a:spcPts val="800"/>
                        </a:spcAft>
                        <a:buNone/>
                      </a:pPr>
                      <a:r>
                        <a:rPr lang="en-US" sz="1100" b="1" kern="100">
                          <a:solidFill>
                            <a:srgbClr val="FF0000"/>
                          </a:solidFill>
                          <a:effectLst/>
                        </a:rPr>
                        <a:t> </a:t>
                      </a:r>
                    </a:p>
                    <a:p>
                      <a:pPr marL="0" marR="0" algn="ctr">
                        <a:lnSpc>
                          <a:spcPct val="107000"/>
                        </a:lnSpc>
                        <a:spcAft>
                          <a:spcPts val="800"/>
                        </a:spcAft>
                        <a:buNone/>
                      </a:pPr>
                      <a:r>
                        <a:rPr lang="en-US" sz="1100" b="1" kern="100">
                          <a:solidFill>
                            <a:srgbClr val="FF0000"/>
                          </a:solidFill>
                          <a:effectLst/>
                        </a:rPr>
                        <a:t>230</a:t>
                      </a:r>
                      <a:endParaRPr lang="en-US" sz="1100" b="1" kern="10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FFFF00"/>
                    </a:solidFill>
                  </a:tcPr>
                </a:tc>
                <a:tc>
                  <a:txBody>
                    <a:bodyPr/>
                    <a:lstStyle/>
                    <a:p>
                      <a:pPr marL="0" marR="0" algn="ctr">
                        <a:lnSpc>
                          <a:spcPct val="107000"/>
                        </a:lnSpc>
                        <a:spcAft>
                          <a:spcPts val="800"/>
                        </a:spcAft>
                        <a:buNone/>
                      </a:pPr>
                      <a:r>
                        <a:rPr lang="en-US" sz="1100" b="1" kern="100" dirty="0">
                          <a:solidFill>
                            <a:srgbClr val="FF0000"/>
                          </a:solidFill>
                          <a:effectLst/>
                        </a:rPr>
                        <a:t> </a:t>
                      </a:r>
                    </a:p>
                    <a:p>
                      <a:pPr marL="0" marR="0" algn="ctr">
                        <a:lnSpc>
                          <a:spcPct val="107000"/>
                        </a:lnSpc>
                        <a:spcAft>
                          <a:spcPts val="800"/>
                        </a:spcAft>
                        <a:buNone/>
                      </a:pPr>
                      <a:r>
                        <a:rPr lang="en-US" sz="1100" b="1" kern="100" dirty="0">
                          <a:solidFill>
                            <a:srgbClr val="FF0000"/>
                          </a:solidFill>
                          <a:effectLst/>
                        </a:rPr>
                        <a:t>8.85</a:t>
                      </a:r>
                      <a:endParaRPr lang="en-US" sz="11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FFFF00"/>
                    </a:solidFill>
                  </a:tcPr>
                </a:tc>
                <a:tc>
                  <a:txBody>
                    <a:bodyPr/>
                    <a:lstStyle/>
                    <a:p>
                      <a:pPr marL="0" marR="0" algn="ctr">
                        <a:lnSpc>
                          <a:spcPct val="107000"/>
                        </a:lnSpc>
                        <a:spcAft>
                          <a:spcPts val="800"/>
                        </a:spcAft>
                        <a:buNone/>
                      </a:pPr>
                      <a:r>
                        <a:rPr lang="en-US" sz="1100" b="1" kern="100" dirty="0">
                          <a:solidFill>
                            <a:schemeClr val="tx1"/>
                          </a:solidFill>
                          <a:effectLst/>
                        </a:rPr>
                        <a:t> </a:t>
                      </a:r>
                    </a:p>
                    <a:p>
                      <a:pPr marL="0" marR="0" algn="ctr">
                        <a:lnSpc>
                          <a:spcPct val="107000"/>
                        </a:lnSpc>
                        <a:spcAft>
                          <a:spcPts val="800"/>
                        </a:spcAft>
                        <a:buNone/>
                      </a:pPr>
                      <a:r>
                        <a:rPr lang="en-US" sz="1100" b="1" kern="100" dirty="0">
                          <a:solidFill>
                            <a:schemeClr val="tx1"/>
                          </a:solidFill>
                          <a:effectLst/>
                        </a:rPr>
                        <a:t>360</a:t>
                      </a:r>
                      <a:endParaRPr lang="en-US" sz="1100" b="1"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FFFF00"/>
                    </a:solidFill>
                  </a:tcPr>
                </a:tc>
                <a:extLst>
                  <a:ext uri="{0D108BD9-81ED-4DB2-BD59-A6C34878D82A}">
                    <a16:rowId xmlns:a16="http://schemas.microsoft.com/office/drawing/2014/main" val="1031202721"/>
                  </a:ext>
                </a:extLst>
              </a:tr>
              <a:tr h="0">
                <a:tc>
                  <a:txBody>
                    <a:bodyPr/>
                    <a:lstStyle/>
                    <a:p>
                      <a:pPr marL="0" marR="0" algn="ctr">
                        <a:lnSpc>
                          <a:spcPct val="107000"/>
                        </a:lnSpc>
                        <a:spcAft>
                          <a:spcPts val="800"/>
                        </a:spcAft>
                        <a:buNone/>
                      </a:pPr>
                      <a:r>
                        <a:rPr lang="en-US" sz="1100" kern="100">
                          <a:effectLst/>
                        </a:rPr>
                        <a:t> </a:t>
                      </a:r>
                    </a:p>
                    <a:p>
                      <a:pPr marL="0" marR="0" algn="ctr">
                        <a:lnSpc>
                          <a:spcPct val="107000"/>
                        </a:lnSpc>
                        <a:spcAft>
                          <a:spcPts val="800"/>
                        </a:spcAft>
                        <a:buNone/>
                      </a:pPr>
                      <a:r>
                        <a:rPr lang="en-US" sz="1100" kern="100">
                          <a:effectLst/>
                        </a:rPr>
                        <a:t>20-24</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chemeClr val="accent3">
                        <a:lumMod val="60000"/>
                        <a:lumOff val="40000"/>
                      </a:schemeClr>
                    </a:solidFill>
                  </a:tcPr>
                </a:tc>
                <a:tc>
                  <a:txBody>
                    <a:bodyPr/>
                    <a:lstStyle/>
                    <a:p>
                      <a:pPr marL="0" marR="0" algn="ctr">
                        <a:lnSpc>
                          <a:spcPct val="107000"/>
                        </a:lnSpc>
                        <a:spcAft>
                          <a:spcPts val="800"/>
                        </a:spcAft>
                        <a:buNone/>
                      </a:pPr>
                      <a:r>
                        <a:rPr lang="en-US" sz="1100" b="1" kern="100">
                          <a:solidFill>
                            <a:srgbClr val="FF0000"/>
                          </a:solidFill>
                          <a:effectLst/>
                        </a:rPr>
                        <a:t> </a:t>
                      </a:r>
                    </a:p>
                    <a:p>
                      <a:pPr marL="0" marR="0" algn="ctr">
                        <a:lnSpc>
                          <a:spcPct val="107000"/>
                        </a:lnSpc>
                        <a:spcAft>
                          <a:spcPts val="800"/>
                        </a:spcAft>
                        <a:buNone/>
                      </a:pPr>
                      <a:r>
                        <a:rPr lang="en-US" sz="1100" b="1" kern="100">
                          <a:solidFill>
                            <a:srgbClr val="FF0000"/>
                          </a:solidFill>
                          <a:effectLst/>
                        </a:rPr>
                        <a:t>240</a:t>
                      </a:r>
                      <a:endParaRPr lang="en-US" sz="1100" b="1" kern="10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FFFF00"/>
                    </a:solidFill>
                  </a:tcPr>
                </a:tc>
                <a:tc>
                  <a:txBody>
                    <a:bodyPr/>
                    <a:lstStyle/>
                    <a:p>
                      <a:pPr marL="0" marR="0" algn="ctr">
                        <a:lnSpc>
                          <a:spcPct val="107000"/>
                        </a:lnSpc>
                        <a:spcAft>
                          <a:spcPts val="800"/>
                        </a:spcAft>
                        <a:buNone/>
                      </a:pPr>
                      <a:r>
                        <a:rPr lang="en-US" sz="1100" b="1" kern="100">
                          <a:solidFill>
                            <a:srgbClr val="FF0000"/>
                          </a:solidFill>
                          <a:effectLst/>
                        </a:rPr>
                        <a:t> </a:t>
                      </a:r>
                    </a:p>
                    <a:p>
                      <a:pPr marL="0" marR="0" algn="ctr">
                        <a:lnSpc>
                          <a:spcPct val="107000"/>
                        </a:lnSpc>
                        <a:spcAft>
                          <a:spcPts val="800"/>
                        </a:spcAft>
                        <a:buNone/>
                      </a:pPr>
                      <a:r>
                        <a:rPr lang="en-US" sz="1100" b="1" kern="100">
                          <a:solidFill>
                            <a:srgbClr val="FF0000"/>
                          </a:solidFill>
                          <a:effectLst/>
                        </a:rPr>
                        <a:t>9.23</a:t>
                      </a:r>
                      <a:endParaRPr lang="en-US" sz="1100" b="1" kern="10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FFFF00"/>
                    </a:solidFill>
                  </a:tcPr>
                </a:tc>
                <a:tc>
                  <a:txBody>
                    <a:bodyPr/>
                    <a:lstStyle/>
                    <a:p>
                      <a:pPr marL="0" marR="0" algn="ctr">
                        <a:lnSpc>
                          <a:spcPct val="107000"/>
                        </a:lnSpc>
                        <a:spcAft>
                          <a:spcPts val="800"/>
                        </a:spcAft>
                        <a:buNone/>
                      </a:pPr>
                      <a:r>
                        <a:rPr lang="en-US" sz="1100" b="1" kern="100" dirty="0">
                          <a:solidFill>
                            <a:schemeClr val="tx1"/>
                          </a:solidFill>
                          <a:effectLst/>
                        </a:rPr>
                        <a:t> </a:t>
                      </a:r>
                    </a:p>
                    <a:p>
                      <a:pPr marL="0" marR="0" algn="ctr">
                        <a:lnSpc>
                          <a:spcPct val="107000"/>
                        </a:lnSpc>
                        <a:spcAft>
                          <a:spcPts val="800"/>
                        </a:spcAft>
                        <a:buNone/>
                      </a:pPr>
                      <a:r>
                        <a:rPr lang="en-US" sz="1100" b="1" kern="100" dirty="0">
                          <a:solidFill>
                            <a:schemeClr val="tx1"/>
                          </a:solidFill>
                          <a:effectLst/>
                        </a:rPr>
                        <a:t>360</a:t>
                      </a:r>
                      <a:endParaRPr lang="en-US" sz="1100" b="1"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FFFF00"/>
                    </a:solidFill>
                  </a:tcPr>
                </a:tc>
                <a:extLst>
                  <a:ext uri="{0D108BD9-81ED-4DB2-BD59-A6C34878D82A}">
                    <a16:rowId xmlns:a16="http://schemas.microsoft.com/office/drawing/2014/main" val="1315372770"/>
                  </a:ext>
                </a:extLst>
              </a:tr>
              <a:tr h="0">
                <a:tc>
                  <a:txBody>
                    <a:bodyPr/>
                    <a:lstStyle/>
                    <a:p>
                      <a:pPr marL="0" marR="0" algn="ctr">
                        <a:lnSpc>
                          <a:spcPct val="107000"/>
                        </a:lnSpc>
                        <a:spcAft>
                          <a:spcPts val="800"/>
                        </a:spcAft>
                        <a:buNone/>
                      </a:pPr>
                      <a:r>
                        <a:rPr lang="en-US" sz="1100" kern="100">
                          <a:effectLst/>
                        </a:rPr>
                        <a:t> </a:t>
                      </a:r>
                    </a:p>
                    <a:p>
                      <a:pPr marL="0" marR="0" algn="ctr">
                        <a:lnSpc>
                          <a:spcPct val="107000"/>
                        </a:lnSpc>
                        <a:spcAft>
                          <a:spcPts val="800"/>
                        </a:spcAft>
                        <a:buNone/>
                      </a:pPr>
                      <a:r>
                        <a:rPr lang="en-US" sz="1100" kern="100">
                          <a:effectLst/>
                        </a:rPr>
                        <a:t>25+</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chemeClr val="accent3">
                        <a:lumMod val="60000"/>
                        <a:lumOff val="40000"/>
                      </a:schemeClr>
                    </a:solidFill>
                  </a:tcPr>
                </a:tc>
                <a:tc>
                  <a:txBody>
                    <a:bodyPr/>
                    <a:lstStyle/>
                    <a:p>
                      <a:pPr marL="0" marR="0" algn="ctr">
                        <a:lnSpc>
                          <a:spcPct val="107000"/>
                        </a:lnSpc>
                        <a:spcAft>
                          <a:spcPts val="800"/>
                        </a:spcAft>
                        <a:buNone/>
                      </a:pPr>
                      <a:r>
                        <a:rPr lang="en-US" sz="1100" b="1" kern="100">
                          <a:solidFill>
                            <a:srgbClr val="FF0000"/>
                          </a:solidFill>
                          <a:effectLst/>
                        </a:rPr>
                        <a:t> </a:t>
                      </a:r>
                    </a:p>
                    <a:p>
                      <a:pPr marL="0" marR="0" algn="ctr">
                        <a:lnSpc>
                          <a:spcPct val="107000"/>
                        </a:lnSpc>
                        <a:spcAft>
                          <a:spcPts val="800"/>
                        </a:spcAft>
                        <a:buNone/>
                      </a:pPr>
                      <a:r>
                        <a:rPr lang="en-US" sz="1100" b="1" kern="100">
                          <a:solidFill>
                            <a:srgbClr val="FF0000"/>
                          </a:solidFill>
                          <a:effectLst/>
                        </a:rPr>
                        <a:t>260</a:t>
                      </a:r>
                      <a:endParaRPr lang="en-US" sz="1100" b="1" kern="10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FFFF00"/>
                    </a:solidFill>
                  </a:tcPr>
                </a:tc>
                <a:tc>
                  <a:txBody>
                    <a:bodyPr/>
                    <a:lstStyle/>
                    <a:p>
                      <a:pPr marL="0" marR="0" algn="ctr">
                        <a:lnSpc>
                          <a:spcPct val="107000"/>
                        </a:lnSpc>
                        <a:spcAft>
                          <a:spcPts val="800"/>
                        </a:spcAft>
                        <a:buNone/>
                      </a:pPr>
                      <a:r>
                        <a:rPr lang="en-US" sz="1100" b="1" kern="100">
                          <a:solidFill>
                            <a:srgbClr val="FF0000"/>
                          </a:solidFill>
                          <a:effectLst/>
                        </a:rPr>
                        <a:t> </a:t>
                      </a:r>
                    </a:p>
                    <a:p>
                      <a:pPr marL="0" marR="0" algn="ctr">
                        <a:lnSpc>
                          <a:spcPct val="107000"/>
                        </a:lnSpc>
                        <a:spcAft>
                          <a:spcPts val="800"/>
                        </a:spcAft>
                        <a:buNone/>
                      </a:pPr>
                      <a:r>
                        <a:rPr lang="en-US" sz="1100" b="1" kern="100">
                          <a:solidFill>
                            <a:srgbClr val="FF0000"/>
                          </a:solidFill>
                          <a:effectLst/>
                        </a:rPr>
                        <a:t>10.00</a:t>
                      </a:r>
                      <a:endParaRPr lang="en-US" sz="1100" b="1" kern="10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FFFF00"/>
                    </a:solidFill>
                  </a:tcPr>
                </a:tc>
                <a:tc>
                  <a:txBody>
                    <a:bodyPr/>
                    <a:lstStyle/>
                    <a:p>
                      <a:pPr marL="0" marR="0" algn="ctr">
                        <a:lnSpc>
                          <a:spcPct val="107000"/>
                        </a:lnSpc>
                        <a:spcAft>
                          <a:spcPts val="800"/>
                        </a:spcAft>
                        <a:buNone/>
                      </a:pPr>
                      <a:r>
                        <a:rPr lang="en-US" sz="1100" b="1" kern="100" dirty="0">
                          <a:solidFill>
                            <a:schemeClr val="tx1"/>
                          </a:solidFill>
                          <a:effectLst/>
                        </a:rPr>
                        <a:t> </a:t>
                      </a:r>
                    </a:p>
                    <a:p>
                      <a:pPr marL="0" marR="0" algn="ctr">
                        <a:lnSpc>
                          <a:spcPct val="107000"/>
                        </a:lnSpc>
                        <a:spcAft>
                          <a:spcPts val="800"/>
                        </a:spcAft>
                        <a:buNone/>
                      </a:pPr>
                      <a:r>
                        <a:rPr lang="en-US" sz="1100" b="1" kern="100" dirty="0">
                          <a:solidFill>
                            <a:schemeClr val="tx1"/>
                          </a:solidFill>
                          <a:effectLst/>
                        </a:rPr>
                        <a:t>375</a:t>
                      </a:r>
                      <a:endParaRPr lang="en-US" sz="1100" b="1"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rgbClr val="FFFF00"/>
                    </a:solidFill>
                  </a:tcPr>
                </a:tc>
                <a:extLst>
                  <a:ext uri="{0D108BD9-81ED-4DB2-BD59-A6C34878D82A}">
                    <a16:rowId xmlns:a16="http://schemas.microsoft.com/office/drawing/2014/main" val="3686374580"/>
                  </a:ext>
                </a:extLst>
              </a:tr>
            </a:tbl>
          </a:graphicData>
        </a:graphic>
      </p:graphicFrame>
    </p:spTree>
    <p:extLst>
      <p:ext uri="{BB962C8B-B14F-4D97-AF65-F5344CB8AC3E}">
        <p14:creationId xmlns:p14="http://schemas.microsoft.com/office/powerpoint/2010/main" val="229575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8709C-7E68-81CB-E43F-298437CBAA78}"/>
              </a:ext>
            </a:extLst>
          </p:cNvPr>
          <p:cNvSpPr>
            <a:spLocks noGrp="1"/>
          </p:cNvSpPr>
          <p:nvPr>
            <p:ph type="title"/>
          </p:nvPr>
        </p:nvSpPr>
        <p:spPr/>
        <p:txBody>
          <a:bodyPr/>
          <a:lstStyle/>
          <a:p>
            <a:r>
              <a:rPr lang="en-US" b="1" i="1" dirty="0"/>
              <a:t>20.00.00	 LEAVES OF ABSENCE</a:t>
            </a:r>
            <a:br>
              <a:rPr lang="en-US" dirty="0"/>
            </a:br>
            <a:endParaRPr lang="en-US" dirty="0"/>
          </a:p>
        </p:txBody>
      </p:sp>
      <p:sp>
        <p:nvSpPr>
          <p:cNvPr id="3" name="Content Placeholder 2">
            <a:extLst>
              <a:ext uri="{FF2B5EF4-FFF2-40B4-BE49-F238E27FC236}">
                <a16:creationId xmlns:a16="http://schemas.microsoft.com/office/drawing/2014/main" id="{B3459477-9FE9-DE39-D800-062E3E49F1A7}"/>
              </a:ext>
            </a:extLst>
          </p:cNvPr>
          <p:cNvSpPr>
            <a:spLocks noGrp="1"/>
          </p:cNvSpPr>
          <p:nvPr>
            <p:ph idx="1"/>
          </p:nvPr>
        </p:nvSpPr>
        <p:spPr/>
        <p:txBody>
          <a:bodyPr>
            <a:normAutofit fontScale="85000" lnSpcReduction="20000"/>
          </a:bodyPr>
          <a:lstStyle/>
          <a:p>
            <a:pPr marL="0" indent="0">
              <a:buNone/>
            </a:pPr>
            <a:r>
              <a:rPr lang="en-US" b="1" i="1" dirty="0"/>
              <a:t>20.01.00</a:t>
            </a:r>
            <a:r>
              <a:rPr lang="en-US" dirty="0"/>
              <a:t>	</a:t>
            </a:r>
            <a:r>
              <a:rPr lang="en-US" i="1" dirty="0"/>
              <a:t>Funeral Leave. </a:t>
            </a:r>
            <a:r>
              <a:rPr lang="en-US" dirty="0"/>
              <a:t>In the event of the death of a member of his immediate family, as defined herein, any Employee covered by this Agreement shall be granted a leave of absence with pay not exceeding </a:t>
            </a:r>
            <a:r>
              <a:rPr lang="en-US" strike="sngStrike" dirty="0"/>
              <a:t>three (3)</a:t>
            </a:r>
            <a:r>
              <a:rPr lang="en-US" dirty="0"/>
              <a:t> </a:t>
            </a:r>
            <a:r>
              <a:rPr lang="en-US" b="1" dirty="0">
                <a:solidFill>
                  <a:srgbClr val="FF0000"/>
                </a:solidFill>
              </a:rPr>
              <a:t>four (4)</a:t>
            </a:r>
            <a:r>
              <a:rPr lang="en-US" dirty="0"/>
              <a:t> straight-time working days to attend the funeral. Evidence of death (obituary, memorial service program or copy of death certificate) must be presented to the Company. For the purposes of this Section, the immediate family shall be defined as spouse, children, stepchildren, grandchildren, mother, father, stepmother, stepfather, sister, brother, grandparents, in-law counterparts, dependents covered by the company benefits, to include: your legal spouse, opposite or same sex (unless legally separated), your domestic partner, opposite or same sex, your children by birth, marriage, domestic partnership, legal adoption or placement for adoption or for whom you are the court-ordered legal guardian. In the event the funeral is held five hundred (500) miles or more from </a:t>
            </a:r>
            <a:r>
              <a:rPr lang="en-US" b="1" dirty="0">
                <a:solidFill>
                  <a:srgbClr val="FF0000"/>
                </a:solidFill>
              </a:rPr>
              <a:t>the Employee’s address of record </a:t>
            </a:r>
            <a:r>
              <a:rPr lang="en-US" strike="sngStrike" dirty="0"/>
              <a:t>Elko</a:t>
            </a:r>
            <a:r>
              <a:rPr lang="en-US" dirty="0"/>
              <a:t>, as determined by AAA mileage standards, the Employee will be entitled to a leave of absence with pay for up to five (5) working days to attend the funeral. Subject to the applicable </a:t>
            </a:r>
            <a:r>
              <a:rPr lang="en-US" strike="sngStrike" dirty="0"/>
              <a:t>three (3)</a:t>
            </a:r>
            <a:r>
              <a:rPr lang="en-US" dirty="0"/>
              <a:t> </a:t>
            </a:r>
            <a:r>
              <a:rPr lang="en-US" b="1" dirty="0">
                <a:solidFill>
                  <a:srgbClr val="FF0000"/>
                </a:solidFill>
              </a:rPr>
              <a:t>four (4)</a:t>
            </a:r>
            <a:r>
              <a:rPr lang="en-US" dirty="0"/>
              <a:t> or five (5) working day limits, the paid leave will be granted for absences from scheduled work days that fall in the period beginning with the date of death and ending with the third (3</a:t>
            </a:r>
            <a:r>
              <a:rPr lang="en-US" baseline="30000" dirty="0"/>
              <a:t>rd</a:t>
            </a:r>
            <a:r>
              <a:rPr lang="en-US" dirty="0"/>
              <a:t>) day after burial. Any personal time off that is granted in conjunction with funeral leave will not count against an employee’s absenteeism record.</a:t>
            </a:r>
          </a:p>
          <a:p>
            <a:endParaRPr lang="en-US" dirty="0"/>
          </a:p>
        </p:txBody>
      </p:sp>
    </p:spTree>
    <p:extLst>
      <p:ext uri="{BB962C8B-B14F-4D97-AF65-F5344CB8AC3E}">
        <p14:creationId xmlns:p14="http://schemas.microsoft.com/office/powerpoint/2010/main" val="1094584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B8645-1BC5-2220-8737-5D1ABE5E9099}"/>
              </a:ext>
            </a:extLst>
          </p:cNvPr>
          <p:cNvSpPr>
            <a:spLocks noGrp="1"/>
          </p:cNvSpPr>
          <p:nvPr>
            <p:ph type="title"/>
          </p:nvPr>
        </p:nvSpPr>
        <p:spPr/>
        <p:txBody>
          <a:bodyPr/>
          <a:lstStyle/>
          <a:p>
            <a:r>
              <a:rPr lang="en-US" b="1" i="1" dirty="0"/>
              <a:t>22.00.00	 WORKING CONDITIONS</a:t>
            </a:r>
            <a:r>
              <a:rPr lang="en-US" dirty="0"/>
              <a:t> </a:t>
            </a:r>
            <a:br>
              <a:rPr lang="en-US" dirty="0"/>
            </a:br>
            <a:endParaRPr lang="en-US" dirty="0"/>
          </a:p>
        </p:txBody>
      </p:sp>
      <p:sp>
        <p:nvSpPr>
          <p:cNvPr id="3" name="Content Placeholder 2">
            <a:extLst>
              <a:ext uri="{FF2B5EF4-FFF2-40B4-BE49-F238E27FC236}">
                <a16:creationId xmlns:a16="http://schemas.microsoft.com/office/drawing/2014/main" id="{C9843BD8-7A4C-E115-9E7B-DA36BEA96DE7}"/>
              </a:ext>
            </a:extLst>
          </p:cNvPr>
          <p:cNvSpPr>
            <a:spLocks noGrp="1"/>
          </p:cNvSpPr>
          <p:nvPr>
            <p:ph idx="1"/>
          </p:nvPr>
        </p:nvSpPr>
        <p:spPr/>
        <p:txBody>
          <a:bodyPr>
            <a:normAutofit fontScale="92500" lnSpcReduction="10000"/>
          </a:bodyPr>
          <a:lstStyle/>
          <a:p>
            <a:pPr marL="0" indent="0">
              <a:buNone/>
            </a:pPr>
            <a:r>
              <a:rPr lang="en-US" b="1" i="1" dirty="0"/>
              <a:t>22.02.01</a:t>
            </a:r>
            <a:r>
              <a:rPr lang="en-US" b="1" dirty="0"/>
              <a:t>	</a:t>
            </a:r>
            <a:r>
              <a:rPr lang="en-US" dirty="0"/>
              <a:t>Employees classified as Electricians, and Advanced Helpers in the Electrical Department, and Employees in the Underground Operations and Underground Maintenance Departments shall receive a safety boot allowance of three hundred dollars ($300.00) net of taxes per year.  Employees in all other Departments shall receive a safety boot allowance of two hundred dollars ($200.00) net of taxes per year.  Boot allowances shall be paid to employees in February of each year.  </a:t>
            </a:r>
            <a:r>
              <a:rPr lang="en-US" b="1" dirty="0">
                <a:solidFill>
                  <a:srgbClr val="FF0000"/>
                </a:solidFill>
              </a:rPr>
              <a:t>Newly hired employees covered under the terms of this Agreement, shall receive a boot voucher, according to the Department they are being hired to, during the week of new hire orientation.  If the employee’s boot purchase is less than the total amount of the voucher, the employee may utilize the remaining funds on work-related items (socks, gloves, insoles, etc.) at the time of purchase.  All purchases must be made at the same time in a single transaction.  In the calendar year following receipt of the new hire boot voucher, the employee shall transition to the annual February boot allowance payment in the appropriate amount based on their Department.</a:t>
            </a:r>
          </a:p>
          <a:p>
            <a:endParaRPr lang="en-US" dirty="0"/>
          </a:p>
        </p:txBody>
      </p:sp>
    </p:spTree>
    <p:extLst>
      <p:ext uri="{BB962C8B-B14F-4D97-AF65-F5344CB8AC3E}">
        <p14:creationId xmlns:p14="http://schemas.microsoft.com/office/powerpoint/2010/main" val="3703291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49069-778F-53F4-B5B2-6FE3F850D7EE}"/>
              </a:ext>
            </a:extLst>
          </p:cNvPr>
          <p:cNvSpPr>
            <a:spLocks noGrp="1"/>
          </p:cNvSpPr>
          <p:nvPr>
            <p:ph type="title"/>
          </p:nvPr>
        </p:nvSpPr>
        <p:spPr/>
        <p:txBody>
          <a:bodyPr/>
          <a:lstStyle/>
          <a:p>
            <a:r>
              <a:rPr lang="en-US" b="1" i="1" dirty="0"/>
              <a:t>22.00.00	 WORKING CONDITIONS </a:t>
            </a:r>
            <a:br>
              <a:rPr lang="en-US" dirty="0"/>
            </a:br>
            <a:endParaRPr lang="en-US" dirty="0"/>
          </a:p>
        </p:txBody>
      </p:sp>
      <p:sp>
        <p:nvSpPr>
          <p:cNvPr id="3" name="Content Placeholder 2">
            <a:extLst>
              <a:ext uri="{FF2B5EF4-FFF2-40B4-BE49-F238E27FC236}">
                <a16:creationId xmlns:a16="http://schemas.microsoft.com/office/drawing/2014/main" id="{FA4D9C1A-A56F-5D16-0C09-EB72581B8E49}"/>
              </a:ext>
            </a:extLst>
          </p:cNvPr>
          <p:cNvSpPr>
            <a:spLocks noGrp="1"/>
          </p:cNvSpPr>
          <p:nvPr>
            <p:ph idx="1"/>
          </p:nvPr>
        </p:nvSpPr>
        <p:spPr/>
        <p:txBody>
          <a:bodyPr/>
          <a:lstStyle/>
          <a:p>
            <a:pPr marL="0" indent="0">
              <a:buNone/>
            </a:pPr>
            <a:r>
              <a:rPr lang="en-US" b="1" i="1" dirty="0"/>
              <a:t>22.07.00</a:t>
            </a:r>
            <a:r>
              <a:rPr lang="en-US" dirty="0"/>
              <a:t>	A Maintenance Employee who is eligible to receive a tool allowance shall be required to provide his own personal tools. The Employee shall demonstrate to his Foreman’s satisfaction that he has all the required tools and on doing so, he shall be paid a tool allowance in the amount of </a:t>
            </a:r>
            <a:r>
              <a:rPr lang="en-US" strike="sngStrike" dirty="0"/>
              <a:t>five hundred dollars ($500.00) </a:t>
            </a:r>
            <a:r>
              <a:rPr lang="en-US" b="1" dirty="0">
                <a:solidFill>
                  <a:srgbClr val="FF0000"/>
                </a:solidFill>
              </a:rPr>
              <a:t>six hundred dollars ($600.00) </a:t>
            </a:r>
            <a:r>
              <a:rPr lang="en-US" dirty="0"/>
              <a:t>net of taxes semi-annually (for a total of </a:t>
            </a:r>
            <a:r>
              <a:rPr lang="en-US" strike="sngStrike" dirty="0"/>
              <a:t>one thousand ($1,000.00)</a:t>
            </a:r>
            <a:r>
              <a:rPr lang="en-US" dirty="0"/>
              <a:t> </a:t>
            </a:r>
            <a:r>
              <a:rPr lang="en-US" b="1" dirty="0">
                <a:solidFill>
                  <a:srgbClr val="FF0000"/>
                </a:solidFill>
              </a:rPr>
              <a:t>one thousand and</a:t>
            </a:r>
            <a:r>
              <a:rPr lang="en-US" dirty="0"/>
              <a:t> </a:t>
            </a:r>
            <a:r>
              <a:rPr lang="en-US" b="1" dirty="0">
                <a:solidFill>
                  <a:srgbClr val="FF0000"/>
                </a:solidFill>
              </a:rPr>
              <a:t>two hundred dollars ($1,200.00) </a:t>
            </a:r>
            <a:r>
              <a:rPr lang="en-US" dirty="0"/>
              <a:t>net of taxes annually) paid in February and August for all eligible Maintenance Department Employees actively on the payroll.</a:t>
            </a:r>
          </a:p>
          <a:p>
            <a:endParaRPr lang="en-US" dirty="0"/>
          </a:p>
        </p:txBody>
      </p:sp>
    </p:spTree>
    <p:extLst>
      <p:ext uri="{BB962C8B-B14F-4D97-AF65-F5344CB8AC3E}">
        <p14:creationId xmlns:p14="http://schemas.microsoft.com/office/powerpoint/2010/main" val="1494879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61115-0655-4DCE-97AE-A1918580D325}"/>
              </a:ext>
            </a:extLst>
          </p:cNvPr>
          <p:cNvSpPr>
            <a:spLocks noGrp="1"/>
          </p:cNvSpPr>
          <p:nvPr>
            <p:ph type="title"/>
          </p:nvPr>
        </p:nvSpPr>
        <p:spPr>
          <a:xfrm>
            <a:off x="2021747" y="624110"/>
            <a:ext cx="9482865" cy="1280890"/>
          </a:xfrm>
        </p:spPr>
        <p:txBody>
          <a:bodyPr>
            <a:normAutofit/>
          </a:bodyPr>
          <a:lstStyle/>
          <a:p>
            <a:r>
              <a:rPr lang="en-US" b="1" i="1" dirty="0"/>
              <a:t>27.00.00	TERM OF AGREEMENT</a:t>
            </a:r>
            <a:endParaRPr lang="en-US" sz="4400" dirty="0">
              <a:latin typeface="Calibri Light" panose="020F0302020204030204" pitchFamily="34" charset="0"/>
              <a:cs typeface="Calibri Light" panose="020F0302020204030204" pitchFamily="34" charset="0"/>
            </a:endParaRPr>
          </a:p>
        </p:txBody>
      </p:sp>
      <p:sp>
        <p:nvSpPr>
          <p:cNvPr id="3" name="Content Placeholder 2">
            <a:extLst>
              <a:ext uri="{FF2B5EF4-FFF2-40B4-BE49-F238E27FC236}">
                <a16:creationId xmlns:a16="http://schemas.microsoft.com/office/drawing/2014/main" id="{50CFD75B-5BDE-48E6-AE0B-D801CC3E3762}"/>
              </a:ext>
            </a:extLst>
          </p:cNvPr>
          <p:cNvSpPr>
            <a:spLocks noGrp="1"/>
          </p:cNvSpPr>
          <p:nvPr>
            <p:ph idx="1"/>
          </p:nvPr>
        </p:nvSpPr>
        <p:spPr>
          <a:xfrm>
            <a:off x="2676815" y="1414158"/>
            <a:ext cx="8915400" cy="5443842"/>
          </a:xfrm>
        </p:spPr>
        <p:txBody>
          <a:bodyPr>
            <a:normAutofit/>
          </a:bodyPr>
          <a:lstStyle/>
          <a:p>
            <a:pPr marL="0" indent="0">
              <a:buNone/>
            </a:pPr>
            <a:r>
              <a:rPr lang="en-US" b="1" i="1" dirty="0"/>
              <a:t>27.01.00</a:t>
            </a:r>
            <a:r>
              <a:rPr lang="en-US" b="1" dirty="0"/>
              <a:t>	</a:t>
            </a:r>
            <a:r>
              <a:rPr lang="en-US" dirty="0"/>
              <a:t>This Agreement shall be effective as of</a:t>
            </a:r>
            <a:r>
              <a:rPr lang="en-US" b="1" dirty="0"/>
              <a:t> </a:t>
            </a:r>
            <a:r>
              <a:rPr lang="en-US" dirty="0"/>
              <a:t>April 1, </a:t>
            </a:r>
            <a:r>
              <a:rPr lang="en-US" b="1" dirty="0">
                <a:solidFill>
                  <a:srgbClr val="FF0000"/>
                </a:solidFill>
              </a:rPr>
              <a:t>2026</a:t>
            </a:r>
            <a:r>
              <a:rPr lang="en-US" dirty="0"/>
              <a:t>, and shall remain in force and effect to and including March 31, </a:t>
            </a:r>
            <a:r>
              <a:rPr lang="en-US" b="1" dirty="0">
                <a:solidFill>
                  <a:srgbClr val="FF0000"/>
                </a:solidFill>
              </a:rPr>
              <a:t>2029</a:t>
            </a:r>
            <a:r>
              <a:rPr lang="en-US" dirty="0"/>
              <a:t>, and thereafter from year to year unless modified or terminated as herein provided.</a:t>
            </a:r>
          </a:p>
          <a:p>
            <a:pPr marL="0" indent="0">
              <a:buNone/>
            </a:pPr>
            <a:r>
              <a:rPr lang="en-US" b="1" i="1" dirty="0"/>
              <a:t>27.02.00</a:t>
            </a:r>
            <a:r>
              <a:rPr lang="en-US" dirty="0"/>
              <a:t>	Either party to this Agreement may terminate this Agreement at its anniversary date of March 31, </a:t>
            </a:r>
            <a:r>
              <a:rPr lang="en-US" b="1" dirty="0">
                <a:solidFill>
                  <a:srgbClr val="FF0000"/>
                </a:solidFill>
              </a:rPr>
              <a:t>2029</a:t>
            </a:r>
            <a:r>
              <a:rPr lang="en-US" dirty="0"/>
              <a:t> or at the expiration of any subsequent yearly period, by written notice of intention to so terminate this Agreement given to the other party hereto not more than ninety (90) days or less than sixty (60) days prior to the expiration of any such yearly period. In the event such notice is given, the parties hereto shall enter into immediate negotiations for a new Agreement.</a:t>
            </a:r>
          </a:p>
          <a:p>
            <a:pPr marL="0" indent="0">
              <a:buNone/>
            </a:pPr>
            <a:r>
              <a:rPr lang="en-US" b="1" i="1" dirty="0"/>
              <a:t>27.03.00</a:t>
            </a:r>
            <a:r>
              <a:rPr lang="en-US" dirty="0"/>
              <a:t>	In the event either of the parties hereto desires to modify this Agreement, such party shall notify the other party hereto in writing not more than ninety (90) days nor less than sixty (60) days before the expiration of this Agreement, March 31, </a:t>
            </a:r>
            <a:r>
              <a:rPr lang="en-US" b="1" dirty="0">
                <a:solidFill>
                  <a:srgbClr val="FF0000"/>
                </a:solidFill>
              </a:rPr>
              <a:t>2029</a:t>
            </a:r>
            <a:r>
              <a:rPr lang="en-US" dirty="0"/>
              <a:t>, or the expiration of any subsequent contract year. Any modification of the Agreement mutually agreed upon during the negotiations shall become effective on the date fixed by the terms of the Agreement with respect thereto or as may finally be determined by the parties.</a:t>
            </a:r>
          </a:p>
        </p:txBody>
      </p:sp>
    </p:spTree>
    <p:extLst>
      <p:ext uri="{BB962C8B-B14F-4D97-AF65-F5344CB8AC3E}">
        <p14:creationId xmlns:p14="http://schemas.microsoft.com/office/powerpoint/2010/main" val="300695196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601</TotalTime>
  <Words>2222</Words>
  <Application>Microsoft Office PowerPoint</Application>
  <PresentationFormat>Widescreen</PresentationFormat>
  <Paragraphs>168</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Aptos</vt:lpstr>
      <vt:lpstr>Arial</vt:lpstr>
      <vt:lpstr>Calibri</vt:lpstr>
      <vt:lpstr>Calibri Light</vt:lpstr>
      <vt:lpstr>Century Gothic</vt:lpstr>
      <vt:lpstr>Symbol</vt:lpstr>
      <vt:lpstr>Wingdings 3</vt:lpstr>
      <vt:lpstr>Wisp</vt:lpstr>
      <vt:lpstr>2026-2029  Agreement between Nevada Gold Mines LLC.  and  Operating Engineers Local Union No. 3 </vt:lpstr>
      <vt:lpstr>Agreement</vt:lpstr>
      <vt:lpstr>10.00.00 HOURS OF WORK AND OVERTIME</vt:lpstr>
      <vt:lpstr>12.01.00</vt:lpstr>
      <vt:lpstr>TABLE 2</vt:lpstr>
      <vt:lpstr>20.00.00  LEAVES OF ABSENCE </vt:lpstr>
      <vt:lpstr>22.00.00  WORKING CONDITIONS  </vt:lpstr>
      <vt:lpstr>22.00.00  WORKING CONDITIONS  </vt:lpstr>
      <vt:lpstr>27.00.00 TERM OF AGREEMENT</vt:lpstr>
      <vt:lpstr>APPENDIX C</vt:lpstr>
      <vt:lpstr>Appendix C</vt:lpstr>
      <vt:lpstr>Appendix C</vt:lpstr>
      <vt:lpstr>Appendix C</vt:lpstr>
      <vt:lpstr>APPENDIX A WAGES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2023-2026  Agreement between Nevada Gold Mines and  Operating Engineers Local Union No. 3</dc:title>
  <dc:creator>Stephanie Holden</dc:creator>
  <cp:lastModifiedBy>Diann Byington</cp:lastModifiedBy>
  <cp:revision>39</cp:revision>
  <cp:lastPrinted>2026-03-12T22:14:40Z</cp:lastPrinted>
  <dcterms:created xsi:type="dcterms:W3CDTF">2023-03-21T17:54:56Z</dcterms:created>
  <dcterms:modified xsi:type="dcterms:W3CDTF">2026-03-12T22:39:12Z</dcterms:modified>
</cp:coreProperties>
</file>